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6"/>
  </p:handoutMasterIdLst>
  <p:sldIdLst>
    <p:sldId id="257" r:id="rId2"/>
    <p:sldId id="256" r:id="rId3"/>
    <p:sldId id="279" r:id="rId4"/>
    <p:sldId id="278" r:id="rId5"/>
    <p:sldId id="258" r:id="rId6"/>
    <p:sldId id="261" r:id="rId7"/>
    <p:sldId id="262" r:id="rId8"/>
    <p:sldId id="280" r:id="rId9"/>
    <p:sldId id="259" r:id="rId10"/>
    <p:sldId id="264" r:id="rId11"/>
    <p:sldId id="265" r:id="rId12"/>
    <p:sldId id="266" r:id="rId13"/>
    <p:sldId id="281" r:id="rId14"/>
    <p:sldId id="276" r:id="rId15"/>
    <p:sldId id="277" r:id="rId16"/>
    <p:sldId id="263" r:id="rId17"/>
    <p:sldId id="282" r:id="rId18"/>
    <p:sldId id="267" r:id="rId19"/>
    <p:sldId id="272" r:id="rId20"/>
    <p:sldId id="273" r:id="rId21"/>
    <p:sldId id="283" r:id="rId22"/>
    <p:sldId id="268" r:id="rId23"/>
    <p:sldId id="284" r:id="rId24"/>
    <p:sldId id="270" r:id="rId25"/>
    <p:sldId id="285" r:id="rId26"/>
    <p:sldId id="289" r:id="rId27"/>
    <p:sldId id="287" r:id="rId28"/>
    <p:sldId id="269" r:id="rId29"/>
    <p:sldId id="275" r:id="rId30"/>
    <p:sldId id="274" r:id="rId31"/>
    <p:sldId id="286" r:id="rId32"/>
    <p:sldId id="291" r:id="rId33"/>
    <p:sldId id="288" r:id="rId34"/>
    <p:sldId id="290" r:id="rId3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FFF"/>
    <a:srgbClr val="414C50"/>
    <a:srgbClr val="88D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77" autoAdjust="0"/>
  </p:normalViewPr>
  <p:slideViewPr>
    <p:cSldViewPr snapToGrid="0" snapToObjects="1">
      <p:cViewPr varScale="1">
        <p:scale>
          <a:sx n="243" d="100"/>
          <a:sy n="243" d="100"/>
        </p:scale>
        <p:origin x="-144" y="-5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41968-C5F9-8249-961D-A555F8E33450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B5672-693D-7342-B597-DF3A01A61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0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White-Vignett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3" name="Picture 12" descr="Left-Half-Grey-Pattern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906" y="339133"/>
            <a:ext cx="3996033" cy="23612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906" y="2852697"/>
            <a:ext cx="3996033" cy="1841952"/>
          </a:xfrm>
        </p:spPr>
        <p:txBody>
          <a:bodyPr/>
          <a:lstStyle>
            <a:lvl1pPr marL="0" indent="0" algn="ctr">
              <a:buNone/>
              <a:defRPr>
                <a:solidFill>
                  <a:srgbClr val="88D5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4920737"/>
            <a:ext cx="9144000" cy="222763"/>
          </a:xfrm>
          <a:prstGeom prst="rect">
            <a:avLst/>
          </a:prstGeom>
          <a:solidFill>
            <a:srgbClr val="414C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920737"/>
            <a:ext cx="2895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r>
              <a:rPr lang="en-US" dirty="0" smtClean="0"/>
              <a:t>© 2014 iGlobal Stores. All rights reserved. Unauthorized use is prohibited.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4920736"/>
            <a:ext cx="2133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fld id="{D8DA6E1B-5B97-5F4E-A46E-9EB120AB8AB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iGlobal_Stores_H_4Dark_600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" y="4932842"/>
            <a:ext cx="457200" cy="19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961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920737"/>
            <a:ext cx="9144000" cy="222763"/>
          </a:xfrm>
          <a:prstGeom prst="rect">
            <a:avLst/>
          </a:prstGeom>
          <a:solidFill>
            <a:srgbClr val="414C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920737"/>
            <a:ext cx="2895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r>
              <a:rPr lang="en-US" dirty="0" smtClean="0"/>
              <a:t>© 2014 iGlobal Stores. All rights reserved. Unauthorized use is prohibited.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4920736"/>
            <a:ext cx="2133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fld id="{D8DA6E1B-5B97-5F4E-A46E-9EB120AB8AB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iGlobal_Stores_H_4Dark_6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" y="4932842"/>
            <a:ext cx="457200" cy="19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9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920737"/>
            <a:ext cx="9144000" cy="222763"/>
          </a:xfrm>
          <a:prstGeom prst="rect">
            <a:avLst/>
          </a:prstGeom>
          <a:solidFill>
            <a:srgbClr val="414C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920737"/>
            <a:ext cx="2895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r>
              <a:rPr lang="en-US" dirty="0" smtClean="0"/>
              <a:t>© 2014 iGlobal Stores. All rights reserved. Unauthorized use is prohibited.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4920736"/>
            <a:ext cx="2133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fld id="{D8DA6E1B-5B97-5F4E-A46E-9EB120AB8AB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iGlobal_Stores_H_4Dark_6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" y="4932842"/>
            <a:ext cx="457200" cy="19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50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14C5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14C50"/>
                </a:solidFill>
              </a:defRPr>
            </a:lvl1pPr>
            <a:lvl2pPr>
              <a:defRPr>
                <a:solidFill>
                  <a:srgbClr val="414C50"/>
                </a:solidFill>
              </a:defRPr>
            </a:lvl2pPr>
            <a:lvl3pPr>
              <a:defRPr>
                <a:solidFill>
                  <a:srgbClr val="414C50"/>
                </a:solidFill>
              </a:defRPr>
            </a:lvl3pPr>
            <a:lvl4pPr>
              <a:defRPr>
                <a:solidFill>
                  <a:srgbClr val="414C50"/>
                </a:solidFill>
              </a:defRPr>
            </a:lvl4pPr>
            <a:lvl5pPr>
              <a:defRPr>
                <a:solidFill>
                  <a:srgbClr val="414C5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4920737"/>
            <a:ext cx="9144000" cy="222763"/>
          </a:xfrm>
          <a:prstGeom prst="rect">
            <a:avLst/>
          </a:prstGeom>
          <a:solidFill>
            <a:srgbClr val="414C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920737"/>
            <a:ext cx="2895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r>
              <a:rPr lang="en-US" dirty="0" smtClean="0"/>
              <a:t>© 2014 iGlobal Stores. All rights reserved. Unauthorized use is prohibited.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4920736"/>
            <a:ext cx="2133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fld id="{D8DA6E1B-5B97-5F4E-A46E-9EB120AB8AB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iGlobal_Stores_H_4Dark_600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" y="4932842"/>
            <a:ext cx="457200" cy="19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4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4920737"/>
            <a:ext cx="9144000" cy="222763"/>
          </a:xfrm>
          <a:prstGeom prst="rect">
            <a:avLst/>
          </a:prstGeom>
          <a:solidFill>
            <a:srgbClr val="414C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920737"/>
            <a:ext cx="2895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r>
              <a:rPr lang="en-US" dirty="0" smtClean="0"/>
              <a:t>© 2014 iGlobal Stores. All rights reserved. Unauthorized use is prohibited.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4920736"/>
            <a:ext cx="2133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fld id="{D8DA6E1B-5B97-5F4E-A46E-9EB120AB8AB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iGlobal_Stores_H_4Dark_600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" y="4932842"/>
            <a:ext cx="457200" cy="19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15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14C5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 b="0" i="0">
                <a:solidFill>
                  <a:srgbClr val="414C50"/>
                </a:solidFill>
                <a:latin typeface="Proxima Nova Light"/>
                <a:cs typeface="Proxima Nova Light"/>
              </a:defRPr>
            </a:lvl1pPr>
            <a:lvl2pPr>
              <a:defRPr sz="2400" b="0" i="0">
                <a:solidFill>
                  <a:srgbClr val="414C50"/>
                </a:solidFill>
                <a:latin typeface="Proxima Nova Light"/>
                <a:cs typeface="Proxima Nova Light"/>
              </a:defRPr>
            </a:lvl2pPr>
            <a:lvl3pPr>
              <a:defRPr sz="2000" b="0" i="0">
                <a:solidFill>
                  <a:srgbClr val="414C50"/>
                </a:solidFill>
                <a:latin typeface="Proxima Nova Light"/>
                <a:cs typeface="Proxima Nova Light"/>
              </a:defRPr>
            </a:lvl3pPr>
            <a:lvl4pPr>
              <a:defRPr sz="1800" b="0" i="0">
                <a:solidFill>
                  <a:srgbClr val="414C50"/>
                </a:solidFill>
                <a:latin typeface="Proxima Nova Light"/>
                <a:cs typeface="Proxima Nova Light"/>
              </a:defRPr>
            </a:lvl4pPr>
            <a:lvl5pPr>
              <a:defRPr sz="1800" b="0" i="0">
                <a:solidFill>
                  <a:srgbClr val="414C50"/>
                </a:solidFill>
                <a:latin typeface="Proxima Nova Light"/>
                <a:cs typeface="Proxima Nova 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 b="0" i="0">
                <a:solidFill>
                  <a:srgbClr val="414C50"/>
                </a:solidFill>
                <a:latin typeface="Proxima Nova Light"/>
                <a:cs typeface="Proxima Nova Light"/>
              </a:defRPr>
            </a:lvl1pPr>
            <a:lvl2pPr>
              <a:defRPr sz="2400" b="0" i="0">
                <a:solidFill>
                  <a:srgbClr val="414C50"/>
                </a:solidFill>
                <a:latin typeface="Proxima Nova Light"/>
                <a:cs typeface="Proxima Nova Light"/>
              </a:defRPr>
            </a:lvl2pPr>
            <a:lvl3pPr>
              <a:defRPr sz="2000" b="0" i="0">
                <a:solidFill>
                  <a:srgbClr val="414C50"/>
                </a:solidFill>
                <a:latin typeface="Proxima Nova Light"/>
                <a:cs typeface="Proxima Nova Light"/>
              </a:defRPr>
            </a:lvl3pPr>
            <a:lvl4pPr>
              <a:defRPr sz="1800" b="0" i="0">
                <a:solidFill>
                  <a:srgbClr val="414C50"/>
                </a:solidFill>
                <a:latin typeface="Proxima Nova Light"/>
                <a:cs typeface="Proxima Nova Light"/>
              </a:defRPr>
            </a:lvl4pPr>
            <a:lvl5pPr>
              <a:defRPr sz="1800" b="0" i="0">
                <a:solidFill>
                  <a:srgbClr val="414C50"/>
                </a:solidFill>
                <a:latin typeface="Proxima Nova Light"/>
                <a:cs typeface="Proxima Nova 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4920737"/>
            <a:ext cx="9144000" cy="222763"/>
          </a:xfrm>
          <a:prstGeom prst="rect">
            <a:avLst/>
          </a:prstGeom>
          <a:solidFill>
            <a:srgbClr val="414C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920737"/>
            <a:ext cx="2895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r>
              <a:rPr lang="en-US" dirty="0" smtClean="0"/>
              <a:t>© 2014 iGlobal Stores. All rights reserved. Unauthorized use is prohibited.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4920736"/>
            <a:ext cx="2133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fld id="{D8DA6E1B-5B97-5F4E-A46E-9EB120AB8AB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iGlobal_Stores_H_4Dark_6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" y="4932842"/>
            <a:ext cx="457200" cy="19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980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4920737"/>
            <a:ext cx="9144000" cy="222763"/>
          </a:xfrm>
          <a:prstGeom prst="rect">
            <a:avLst/>
          </a:prstGeom>
          <a:solidFill>
            <a:srgbClr val="414C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4920737"/>
            <a:ext cx="2895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r>
              <a:rPr lang="en-US" dirty="0" smtClean="0"/>
              <a:t>© 2014 iGlobal Stores. All rights reserved. Unauthorized use is prohibited.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10400" y="4920736"/>
            <a:ext cx="2133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fld id="{D8DA6E1B-5B97-5F4E-A46E-9EB120AB8AB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iGlobal_Stores_H_4Dark_6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" y="4932842"/>
            <a:ext cx="457200" cy="19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75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920737"/>
            <a:ext cx="9144000" cy="222763"/>
          </a:xfrm>
          <a:prstGeom prst="rect">
            <a:avLst/>
          </a:prstGeom>
          <a:solidFill>
            <a:srgbClr val="414C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920737"/>
            <a:ext cx="2895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r>
              <a:rPr lang="en-US" dirty="0" smtClean="0"/>
              <a:t>© 2014 iGlobal Stores. All rights reserved. Unauthorized use is prohibited.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4920736"/>
            <a:ext cx="2133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fld id="{D8DA6E1B-5B97-5F4E-A46E-9EB120AB8AB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iGlobal_Stores_H_4Dark_6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" y="4932842"/>
            <a:ext cx="457200" cy="19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97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920737"/>
            <a:ext cx="9144000" cy="222763"/>
          </a:xfrm>
          <a:prstGeom prst="rect">
            <a:avLst/>
          </a:prstGeom>
          <a:solidFill>
            <a:srgbClr val="414C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920737"/>
            <a:ext cx="2895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r>
              <a:rPr lang="en-US" dirty="0" smtClean="0"/>
              <a:t>© 2014 iGlobal Stores. All rights reserved. Unauthorized use is prohibited.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4920736"/>
            <a:ext cx="2133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fld id="{D8DA6E1B-5B97-5F4E-A46E-9EB120AB8AB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iGlobal_Stores_H_4Dark_6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" y="4932842"/>
            <a:ext cx="457200" cy="19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04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920737"/>
            <a:ext cx="9144000" cy="222763"/>
          </a:xfrm>
          <a:prstGeom prst="rect">
            <a:avLst/>
          </a:prstGeom>
          <a:solidFill>
            <a:srgbClr val="414C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920737"/>
            <a:ext cx="2895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r>
              <a:rPr lang="en-US" dirty="0" smtClean="0"/>
              <a:t>© 2014 iGlobal Stores. All rights reserved. Unauthorized use is prohibited.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4920736"/>
            <a:ext cx="2133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fld id="{D8DA6E1B-5B97-5F4E-A46E-9EB120AB8AB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iGlobal_Stores_H_4Dark_6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" y="4932842"/>
            <a:ext cx="457200" cy="19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17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920737"/>
            <a:ext cx="9144000" cy="222763"/>
          </a:xfrm>
          <a:prstGeom prst="rect">
            <a:avLst/>
          </a:prstGeom>
          <a:solidFill>
            <a:srgbClr val="414C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920737"/>
            <a:ext cx="2895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r>
              <a:rPr lang="en-US" dirty="0" smtClean="0"/>
              <a:t>© 2014 iGlobal Stores. All rights reserved. Unauthorized use is prohibited.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4920736"/>
            <a:ext cx="2133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fld id="{D8DA6E1B-5B97-5F4E-A46E-9EB120AB8AB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iGlobal_Stores_H_4Dark_6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" y="4932842"/>
            <a:ext cx="457200" cy="19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79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20737"/>
            <a:ext cx="9144000" cy="222763"/>
          </a:xfrm>
          <a:prstGeom prst="rect">
            <a:avLst/>
          </a:prstGeom>
          <a:solidFill>
            <a:srgbClr val="414C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920737"/>
            <a:ext cx="2895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r>
              <a:rPr lang="en-US" dirty="0" smtClean="0"/>
              <a:t>© 2014 iGlobal Stores. All rights reserved. Unauthorized use is prohibited.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4920736"/>
            <a:ext cx="2133600" cy="22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rgbClr val="88D500"/>
                </a:solidFill>
                <a:latin typeface="Proxima Nova Light"/>
                <a:cs typeface="Proxima Nova Light"/>
              </a:defRPr>
            </a:lvl1pPr>
          </a:lstStyle>
          <a:p>
            <a:fld id="{D8DA6E1B-5B97-5F4E-A46E-9EB120AB8AB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iGlobal_Stores_H_4Dark_600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" y="4932842"/>
            <a:ext cx="457200" cy="19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7714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Avenir Next Regular"/>
          <a:ea typeface="+mj-ea"/>
          <a:cs typeface="Avenir Next Regula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Proxima Nova Regular"/>
          <a:ea typeface="+mn-ea"/>
          <a:cs typeface="Proxima Nova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Proxima Nova Regular"/>
          <a:ea typeface="+mn-ea"/>
          <a:cs typeface="Proxima Nova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Proxima Nova Regular"/>
          <a:ea typeface="+mn-ea"/>
          <a:cs typeface="Proxima Nova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Proxima Nova Regular"/>
          <a:ea typeface="+mn-ea"/>
          <a:cs typeface="Proxima Nova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Proxima Nova Regular"/>
          <a:ea typeface="+mn-ea"/>
          <a:cs typeface="Proxima Nova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3.png"/><Relationship Id="rId5" Type="http://schemas.openxmlformats.org/officeDocument/2006/relationships/image" Target="../media/image12.png"/><Relationship Id="rId6" Type="http://schemas.openxmlformats.org/officeDocument/2006/relationships/image" Target="../media/image2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Branding Style Guide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iGlobal Stores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90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9903" y="722616"/>
            <a:ext cx="72435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latin typeface="Proxima Nova Regular"/>
              <a:cs typeface="Proxima Nova Regular"/>
            </a:endParaRPr>
          </a:p>
          <a:p>
            <a:pPr algn="ctr"/>
            <a:r>
              <a:rPr lang="en-US" sz="4000" dirty="0" smtClean="0">
                <a:latin typeface="Proxima Nova Regular"/>
                <a:cs typeface="Proxima Nova Regular"/>
              </a:rPr>
              <a:t>EVERY team member affects our brand, for good or for bad.</a:t>
            </a:r>
          </a:p>
        </p:txBody>
      </p:sp>
    </p:spTree>
    <p:extLst>
      <p:ext uri="{BB962C8B-B14F-4D97-AF65-F5344CB8AC3E}">
        <p14:creationId xmlns:p14="http://schemas.microsoft.com/office/powerpoint/2010/main" val="977441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9903" y="617555"/>
            <a:ext cx="72435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latin typeface="Proxima Nova Regular"/>
              <a:cs typeface="Proxima Nova Regular"/>
            </a:endParaRPr>
          </a:p>
          <a:p>
            <a:pPr algn="ctr"/>
            <a:r>
              <a:rPr lang="en-US" sz="4000" dirty="0">
                <a:latin typeface="Proxima Nova Regular"/>
                <a:cs typeface="Proxima Nova Regular"/>
              </a:rPr>
              <a:t>EVERY interaction </a:t>
            </a:r>
            <a:endParaRPr lang="en-US" sz="4000" dirty="0" smtClean="0">
              <a:latin typeface="Proxima Nova Regular"/>
              <a:cs typeface="Proxima Nova Regular"/>
            </a:endParaRPr>
          </a:p>
          <a:p>
            <a:pPr algn="ctr"/>
            <a:r>
              <a:rPr lang="en-US" sz="4000" dirty="0" smtClean="0">
                <a:latin typeface="Proxima Nova Regular"/>
                <a:cs typeface="Proxima Nova Regular"/>
              </a:rPr>
              <a:t>(</a:t>
            </a:r>
            <a:r>
              <a:rPr lang="en-US" sz="4000" dirty="0">
                <a:latin typeface="Proxima Nova Regular"/>
                <a:cs typeface="Proxima Nova Regular"/>
              </a:rPr>
              <a:t>with merchants or consumers) affects our brand</a:t>
            </a:r>
            <a:r>
              <a:rPr lang="en-US" sz="4000" dirty="0" smtClean="0">
                <a:latin typeface="Proxima Nova Regular"/>
                <a:cs typeface="Proxima Nova Regular"/>
              </a:rPr>
              <a:t>.</a:t>
            </a:r>
            <a:endParaRPr lang="en-US" sz="4000" dirty="0">
              <a:latin typeface="Proxima Nova Regular"/>
              <a:cs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217667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9903" y="1058460"/>
            <a:ext cx="72435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latin typeface="Proxima Nova Regular"/>
              <a:cs typeface="Proxima Nova Regular"/>
            </a:endParaRPr>
          </a:p>
          <a:p>
            <a:pPr algn="ctr"/>
            <a:r>
              <a:rPr lang="en-US" sz="4000" dirty="0">
                <a:latin typeface="Proxima Nova Regular"/>
                <a:cs typeface="Proxima Nova Regular"/>
              </a:rPr>
              <a:t>EVERY day affects our brand.</a:t>
            </a:r>
          </a:p>
        </p:txBody>
      </p:sp>
    </p:spTree>
    <p:extLst>
      <p:ext uri="{BB962C8B-B14F-4D97-AF65-F5344CB8AC3E}">
        <p14:creationId xmlns:p14="http://schemas.microsoft.com/office/powerpoint/2010/main" val="88963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 and Voice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Branding Style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607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5420" y="940769"/>
            <a:ext cx="422629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Proxima Nova Regular"/>
                <a:cs typeface="Proxima Nova Regular"/>
              </a:rPr>
              <a:t>  </a:t>
            </a:r>
            <a:r>
              <a:rPr lang="en-US" sz="4000" dirty="0" err="1" smtClean="0">
                <a:latin typeface="Proxima Nova Regular"/>
                <a:cs typeface="Proxima Nova Regular"/>
              </a:rPr>
              <a:t>onversational</a:t>
            </a:r>
            <a:endParaRPr lang="en-US" sz="4000" dirty="0" smtClean="0">
              <a:latin typeface="Proxima Nova Regular"/>
              <a:cs typeface="Proxima Nova Regular"/>
            </a:endParaRPr>
          </a:p>
          <a:p>
            <a:r>
              <a:rPr lang="en-US" sz="4000" dirty="0" err="1" smtClean="0">
                <a:latin typeface="Proxima Nova Regular"/>
                <a:cs typeface="Proxima Nova Regular"/>
              </a:rPr>
              <a:t>ool</a:t>
            </a:r>
            <a:endParaRPr lang="en-US" sz="4000" dirty="0" smtClean="0">
              <a:latin typeface="Proxima Nova Regular"/>
              <a:cs typeface="Proxima Nova Regular"/>
            </a:endParaRPr>
          </a:p>
          <a:p>
            <a:r>
              <a:rPr lang="en-US" sz="4000" dirty="0" err="1" smtClean="0">
                <a:latin typeface="Proxima Nova Regular"/>
                <a:cs typeface="Proxima Nova Regular"/>
              </a:rPr>
              <a:t>lear</a:t>
            </a:r>
            <a:endParaRPr lang="en-US" sz="4000" dirty="0" smtClean="0">
              <a:latin typeface="Proxima Nova Regular"/>
              <a:cs typeface="Proxima Nova Regular"/>
            </a:endParaRPr>
          </a:p>
          <a:p>
            <a:r>
              <a:rPr lang="en-US" sz="4000" dirty="0" smtClean="0">
                <a:latin typeface="Proxima Nova Regular"/>
                <a:cs typeface="Proxima Nova Regular"/>
              </a:rPr>
              <a:t>  </a:t>
            </a:r>
            <a:r>
              <a:rPr lang="en-US" sz="4000" dirty="0" err="1" smtClean="0">
                <a:latin typeface="Proxima Nova Regular"/>
                <a:cs typeface="Proxima Nova Regular"/>
              </a:rPr>
              <a:t>oncise</a:t>
            </a:r>
            <a:endParaRPr lang="en-US" sz="4000" dirty="0" smtClean="0">
              <a:latin typeface="Proxima Nova Regular"/>
              <a:cs typeface="Proxima Nova Regular"/>
            </a:endParaRPr>
          </a:p>
          <a:p>
            <a:endParaRPr lang="en-US" sz="4000" dirty="0" smtClean="0">
              <a:latin typeface="Proxima Nova Regular"/>
              <a:cs typeface="Proxima Nova Regular"/>
            </a:endParaRPr>
          </a:p>
          <a:p>
            <a:r>
              <a:rPr lang="en-US" dirty="0" smtClean="0">
                <a:latin typeface="Proxima Nova Regular"/>
                <a:cs typeface="Proxima Nova Regular"/>
              </a:rPr>
              <a:t> </a:t>
            </a:r>
            <a:endParaRPr lang="en-US" dirty="0" smtClean="0">
              <a:latin typeface="Proxima Nova Regular"/>
              <a:cs typeface="Proxima Nova Regula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0568" y="-1020363"/>
            <a:ext cx="232568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b="1" dirty="0" smtClean="0">
                <a:latin typeface="Avenir Next Regular"/>
                <a:cs typeface="Avenir Next Regular"/>
              </a:rPr>
              <a:t>C</a:t>
            </a:r>
            <a:endParaRPr lang="en-US" sz="40000" b="1" dirty="0">
              <a:latin typeface="Avenir Next Regular"/>
              <a:cs typeface="Avenir Next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12944" y="1186410"/>
            <a:ext cx="77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relaxed</a:t>
            </a:r>
            <a:endParaRPr lang="en-US" sz="1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5491" y="1787454"/>
            <a:ext cx="13131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fun • laid back</a:t>
            </a:r>
            <a:endParaRPr lang="en-US" sz="1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56600" y="2414631"/>
            <a:ext cx="1731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easy to understand</a:t>
            </a:r>
            <a:endParaRPr lang="en-US" sz="1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22438" y="3047034"/>
            <a:ext cx="1295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short • simple</a:t>
            </a:r>
            <a:endParaRPr lang="en-US" sz="1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328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9903" y="1321673"/>
            <a:ext cx="7243577" cy="2599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dirty="0">
                <a:latin typeface="Proxima Nova Regular"/>
                <a:cs typeface="Proxima Nova Regular"/>
              </a:rPr>
              <a:t>We </a:t>
            </a:r>
            <a:r>
              <a:rPr lang="en-US" dirty="0" smtClean="0">
                <a:latin typeface="Proxima Nova Regular"/>
                <a:cs typeface="Proxima Nova Regular"/>
              </a:rPr>
              <a:t>communicate </a:t>
            </a:r>
            <a:r>
              <a:rPr lang="en-US" dirty="0">
                <a:latin typeface="Proxima Nova Regular"/>
                <a:cs typeface="Proxima Nova Regular"/>
              </a:rPr>
              <a:t>in a </a:t>
            </a:r>
            <a:r>
              <a:rPr lang="en-US" dirty="0" smtClean="0">
                <a:latin typeface="Proxima Nova Regular"/>
                <a:cs typeface="Proxima Nova Regular"/>
              </a:rPr>
              <a:t>relaxed </a:t>
            </a:r>
            <a:r>
              <a:rPr lang="en-US" dirty="0">
                <a:latin typeface="Proxima Nova Regular"/>
                <a:cs typeface="Proxima Nova Regular"/>
              </a:rPr>
              <a:t>and </a:t>
            </a:r>
            <a:r>
              <a:rPr lang="en-US" dirty="0" smtClean="0">
                <a:latin typeface="Proxima Nova Regular"/>
                <a:cs typeface="Proxima Nova Regular"/>
              </a:rPr>
              <a:t>approachable way</a:t>
            </a:r>
            <a:endParaRPr lang="en-US" dirty="0">
              <a:latin typeface="Proxima Nova Regular"/>
              <a:cs typeface="Proxima Nova Regular"/>
            </a:endParaRPr>
          </a:p>
          <a:p>
            <a:pPr algn="ctr">
              <a:lnSpc>
                <a:spcPct val="130000"/>
              </a:lnSpc>
            </a:pPr>
            <a:r>
              <a:rPr lang="en-US" dirty="0">
                <a:latin typeface="Proxima Nova Regular"/>
                <a:cs typeface="Proxima Nova Regular"/>
              </a:rPr>
              <a:t>Sci-fi references and quotes are </a:t>
            </a:r>
            <a:r>
              <a:rPr lang="en-US" dirty="0" smtClean="0">
                <a:latin typeface="Proxima Nova Regular"/>
                <a:cs typeface="Proxima Nova Regular"/>
              </a:rPr>
              <a:t>encouraged</a:t>
            </a:r>
          </a:p>
          <a:p>
            <a:pPr algn="ctr">
              <a:lnSpc>
                <a:spcPct val="130000"/>
              </a:lnSpc>
            </a:pPr>
            <a:r>
              <a:rPr lang="en-US" dirty="0" smtClean="0">
                <a:latin typeface="Proxima Nova Regular"/>
                <a:cs typeface="Proxima Nova Regular"/>
              </a:rPr>
              <a:t>Write like you’re writing a note to a friend</a:t>
            </a:r>
          </a:p>
          <a:p>
            <a:pPr algn="ctr">
              <a:lnSpc>
                <a:spcPct val="130000"/>
              </a:lnSpc>
            </a:pPr>
            <a:r>
              <a:rPr lang="en-US" dirty="0" smtClean="0">
                <a:latin typeface="Proxima Nova Regular"/>
                <a:cs typeface="Proxima Nova Regular"/>
              </a:rPr>
              <a:t>Always use proper </a:t>
            </a:r>
            <a:r>
              <a:rPr lang="en-US" dirty="0">
                <a:latin typeface="Proxima Nova Regular"/>
                <a:cs typeface="Proxima Nova Regular"/>
              </a:rPr>
              <a:t>g</a:t>
            </a:r>
            <a:r>
              <a:rPr lang="en-US" dirty="0" smtClean="0">
                <a:latin typeface="Proxima Nova Regular"/>
                <a:cs typeface="Proxima Nova Regular"/>
              </a:rPr>
              <a:t>rammar and punctuation</a:t>
            </a:r>
          </a:p>
          <a:p>
            <a:pPr algn="ctr">
              <a:lnSpc>
                <a:spcPct val="130000"/>
              </a:lnSpc>
            </a:pPr>
            <a:r>
              <a:rPr lang="en-US" dirty="0" smtClean="0">
                <a:latin typeface="Proxima Nova Regular"/>
                <a:cs typeface="Proxima Nova Regular"/>
              </a:rPr>
              <a:t>No offensive or inappropriate content</a:t>
            </a:r>
            <a:endParaRPr lang="en-US" dirty="0">
              <a:latin typeface="Proxima Nova Regular"/>
              <a:cs typeface="Proxima Nova Regular"/>
            </a:endParaRPr>
          </a:p>
          <a:p>
            <a:pPr algn="ctr">
              <a:lnSpc>
                <a:spcPct val="130000"/>
              </a:lnSpc>
            </a:pPr>
            <a:endParaRPr lang="en-US" dirty="0" smtClean="0">
              <a:latin typeface="Proxima Nova Regular"/>
              <a:cs typeface="Proxima Nova Regular"/>
            </a:endParaRPr>
          </a:p>
          <a:p>
            <a:pPr algn="ctr">
              <a:lnSpc>
                <a:spcPct val="130000"/>
              </a:lnSpc>
            </a:pPr>
            <a:endParaRPr lang="en-US" dirty="0" smtClean="0">
              <a:latin typeface="Proxima Nova Regular"/>
              <a:cs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700580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9903" y="1868013"/>
            <a:ext cx="72435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Proxima Nova Regular"/>
                <a:cs typeface="Proxima Nova Regular"/>
              </a:rPr>
              <a:t>When in doubt, WWSD</a:t>
            </a:r>
          </a:p>
          <a:p>
            <a:pPr algn="ctr"/>
            <a:r>
              <a:rPr lang="en-US" sz="2000" i="1" dirty="0" smtClean="0">
                <a:latin typeface="Proxima Nova Light"/>
                <a:cs typeface="Proxima Nova Light"/>
              </a:rPr>
              <a:t>(What would Sheldon Do)</a:t>
            </a:r>
            <a:endParaRPr lang="en-US" sz="2000" i="1" dirty="0">
              <a:latin typeface="Proxima Nova Light"/>
              <a:cs typeface="Proxima Nova Light"/>
            </a:endParaRPr>
          </a:p>
        </p:txBody>
      </p:sp>
      <p:pic>
        <p:nvPicPr>
          <p:cNvPr id="5" name="Picture 4" descr="sheld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558" y="2692103"/>
            <a:ext cx="2163442" cy="216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820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Branding Style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91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85906" y="339133"/>
            <a:ext cx="3996033" cy="1373829"/>
          </a:xfrm>
        </p:spPr>
        <p:txBody>
          <a:bodyPr/>
          <a:lstStyle/>
          <a:p>
            <a:r>
              <a:rPr lang="en-US" sz="2000" dirty="0" smtClean="0"/>
              <a:t>Dark Background</a:t>
            </a:r>
            <a:endParaRPr lang="en-US" sz="200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4868628" y="339133"/>
            <a:ext cx="3996033" cy="1373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venir Next Regular"/>
                <a:ea typeface="+mj-ea"/>
                <a:cs typeface="Avenir Next Regular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</a:rPr>
              <a:t>Light Background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8" name="Picture 7" descr="iGlobal_Stores_H_4Dark_6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06" y="2114911"/>
            <a:ext cx="2156205" cy="930762"/>
          </a:xfrm>
          <a:prstGeom prst="rect">
            <a:avLst/>
          </a:prstGeom>
        </p:spPr>
      </p:pic>
      <p:pic>
        <p:nvPicPr>
          <p:cNvPr id="10" name="Picture 9" descr="iGlobal_Stores_4Dark_6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578" y="1815803"/>
            <a:ext cx="1424531" cy="1621591"/>
          </a:xfrm>
          <a:prstGeom prst="rect">
            <a:avLst/>
          </a:prstGeom>
        </p:spPr>
      </p:pic>
      <p:pic>
        <p:nvPicPr>
          <p:cNvPr id="11" name="Picture 10" descr="iGlobal_Stores_4Light_60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628" y="1815803"/>
            <a:ext cx="1424531" cy="1621591"/>
          </a:xfrm>
          <a:prstGeom prst="rect">
            <a:avLst/>
          </a:prstGeom>
        </p:spPr>
      </p:pic>
      <p:pic>
        <p:nvPicPr>
          <p:cNvPr id="12" name="Picture 11" descr="iGlobal_Stores_H_4Light_60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219" y="2114911"/>
            <a:ext cx="2156206" cy="93076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412376" y="4311939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414C50"/>
                </a:solidFill>
                <a:latin typeface="Proxima Nova Regular"/>
                <a:cs typeface="Proxima Nova Regular"/>
              </a:rPr>
              <a:t>Vertical</a:t>
            </a:r>
            <a:endParaRPr lang="en-US" sz="1200" dirty="0">
              <a:solidFill>
                <a:srgbClr val="414C50"/>
              </a:solidFill>
              <a:latin typeface="Proxima Nova Regular"/>
              <a:cs typeface="Proxima Nova Regular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46950" y="4311939"/>
            <a:ext cx="877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414C50"/>
                </a:solidFill>
                <a:latin typeface="Proxima Nova Regular"/>
                <a:cs typeface="Proxima Nova Regular"/>
              </a:rPr>
              <a:t>Horizontal</a:t>
            </a:r>
            <a:endParaRPr lang="en-US" sz="1200" dirty="0">
              <a:solidFill>
                <a:srgbClr val="414C50"/>
              </a:solidFill>
              <a:latin typeface="Proxima Nova Regular"/>
              <a:cs typeface="Proxima Nova Regular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4158" y="4311939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Proxima Nova Regular"/>
                <a:cs typeface="Proxima Nova Regular"/>
              </a:rPr>
              <a:t>Vertical</a:t>
            </a:r>
            <a:endParaRPr lang="en-US" sz="1200" dirty="0">
              <a:latin typeface="Proxima Nova Regular"/>
              <a:cs typeface="Proxima Nova Regular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0073" y="4311939"/>
            <a:ext cx="877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88D500"/>
                </a:solidFill>
                <a:latin typeface="Proxima Nova Regular"/>
                <a:cs typeface="Proxima Nova Regular"/>
              </a:rPr>
              <a:t>Horizontal</a:t>
            </a:r>
            <a:endParaRPr lang="en-US" sz="1200" dirty="0">
              <a:solidFill>
                <a:srgbClr val="88D500"/>
              </a:solidFill>
              <a:latin typeface="Proxima Nova Regular"/>
              <a:cs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63603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85906" y="339133"/>
            <a:ext cx="3996033" cy="1373829"/>
          </a:xfrm>
        </p:spPr>
        <p:txBody>
          <a:bodyPr/>
          <a:lstStyle/>
          <a:p>
            <a:r>
              <a:rPr lang="en-US" sz="2000" dirty="0" smtClean="0"/>
              <a:t>Dark Background, </a:t>
            </a:r>
            <a:br>
              <a:rPr lang="en-US" sz="2000" dirty="0" smtClean="0"/>
            </a:br>
            <a:r>
              <a:rPr lang="en-US" sz="2000" dirty="0" smtClean="0"/>
              <a:t>with shadows</a:t>
            </a:r>
            <a:endParaRPr lang="en-US" sz="200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4868628" y="339133"/>
            <a:ext cx="3996033" cy="1373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venir Next Regular"/>
                <a:ea typeface="+mj-ea"/>
                <a:cs typeface="Avenir Next Regular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</a:rPr>
              <a:t>Light Background,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with shadows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2376" y="4311939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414C50"/>
                </a:solidFill>
                <a:latin typeface="Proxima Nova Regular"/>
                <a:cs typeface="Proxima Nova Regular"/>
              </a:rPr>
              <a:t>Vertical</a:t>
            </a:r>
            <a:endParaRPr lang="en-US" sz="1200" dirty="0">
              <a:solidFill>
                <a:srgbClr val="414C50"/>
              </a:solidFill>
              <a:latin typeface="Proxima Nova Regular"/>
              <a:cs typeface="Proxima Nova Regular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46950" y="4311939"/>
            <a:ext cx="877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414C50"/>
                </a:solidFill>
                <a:latin typeface="Proxima Nova Regular"/>
                <a:cs typeface="Proxima Nova Regular"/>
              </a:rPr>
              <a:t>Horizontal</a:t>
            </a:r>
            <a:endParaRPr lang="en-US" sz="1200" dirty="0">
              <a:solidFill>
                <a:srgbClr val="414C50"/>
              </a:solidFill>
              <a:latin typeface="Proxima Nova Regular"/>
              <a:cs typeface="Proxima Nova Regular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4158" y="4311939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Proxima Nova Regular"/>
                <a:cs typeface="Proxima Nova Regular"/>
              </a:rPr>
              <a:t>Vertical</a:t>
            </a:r>
            <a:endParaRPr lang="en-US" sz="1200" dirty="0">
              <a:latin typeface="Proxima Nova Regular"/>
              <a:cs typeface="Proxima Nova Regular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0073" y="4311939"/>
            <a:ext cx="877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88D500"/>
                </a:solidFill>
                <a:latin typeface="Proxima Nova Regular"/>
                <a:cs typeface="Proxima Nova Regular"/>
              </a:rPr>
              <a:t>Horizontal</a:t>
            </a:r>
            <a:endParaRPr lang="en-US" sz="1200" dirty="0">
              <a:solidFill>
                <a:srgbClr val="88D500"/>
              </a:solidFill>
              <a:latin typeface="Proxima Nova Regular"/>
              <a:cs typeface="Proxima Nova Regular"/>
            </a:endParaRPr>
          </a:p>
        </p:txBody>
      </p:sp>
      <p:pic>
        <p:nvPicPr>
          <p:cNvPr id="2" name="Picture 1" descr="iGlobal_Stores_4Dark_wShadow_6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578" y="1818932"/>
            <a:ext cx="1424531" cy="1621591"/>
          </a:xfrm>
          <a:prstGeom prst="rect">
            <a:avLst/>
          </a:prstGeom>
        </p:spPr>
      </p:pic>
      <p:pic>
        <p:nvPicPr>
          <p:cNvPr id="4" name="Picture 3" descr="iGlobal_Stores_H_4Dark_wShadow_6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06" y="2118041"/>
            <a:ext cx="2156205" cy="930762"/>
          </a:xfrm>
          <a:prstGeom prst="rect">
            <a:avLst/>
          </a:prstGeom>
        </p:spPr>
      </p:pic>
      <p:pic>
        <p:nvPicPr>
          <p:cNvPr id="6" name="Picture 5" descr="iGlobal_Stores_H_4Light_wShadow_60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849" y="2123266"/>
            <a:ext cx="2156208" cy="930763"/>
          </a:xfrm>
          <a:prstGeom prst="rect">
            <a:avLst/>
          </a:prstGeom>
        </p:spPr>
      </p:pic>
      <p:pic>
        <p:nvPicPr>
          <p:cNvPr id="17" name="Picture 16" descr="iGlobal_Stores_4Light_wShadow_60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923" y="1824157"/>
            <a:ext cx="1424531" cy="162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095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2286"/>
            <a:ext cx="8229600" cy="857250"/>
          </a:xfrm>
        </p:spPr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4294967295"/>
          </p:nvPr>
        </p:nvSpPr>
        <p:spPr>
          <a:xfrm>
            <a:off x="3143849" y="1404189"/>
            <a:ext cx="4291708" cy="2913811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About iGlobal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Brand Identity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Tone and Voice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Logo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Colors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Typefaces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Powerpoint</a:t>
            </a:r>
            <a:r>
              <a:rPr lang="en-US" dirty="0" smtClean="0"/>
              <a:t> Templates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Email Signatures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Business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Letterhead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00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>
            <a:off x="-11275" y="-26832"/>
            <a:ext cx="9218621" cy="49505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809605" y="-28118"/>
            <a:ext cx="2382620" cy="49396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88138" y="-13933"/>
            <a:ext cx="2395098" cy="49396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-40412" y="4003393"/>
            <a:ext cx="6850017" cy="908122"/>
          </a:xfrm>
          <a:prstGeom prst="rect">
            <a:avLst/>
          </a:prstGeom>
          <a:solidFill>
            <a:srgbClr val="FFFFFF">
              <a:alpha val="7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1" y="2149333"/>
            <a:ext cx="6809604" cy="908122"/>
          </a:xfrm>
          <a:prstGeom prst="rect">
            <a:avLst/>
          </a:prstGeom>
          <a:solidFill>
            <a:srgbClr val="FFFFFF">
              <a:alpha val="7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iGlobal_Stores_H_4Light_6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133" y="2426098"/>
            <a:ext cx="871684" cy="376277"/>
          </a:xfrm>
          <a:prstGeom prst="rect">
            <a:avLst/>
          </a:prstGeom>
        </p:spPr>
      </p:pic>
      <p:pic>
        <p:nvPicPr>
          <p:cNvPr id="17" name="Picture 16" descr="iGlobal_Stores_4Dark_wShadow_6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428" y="3179271"/>
            <a:ext cx="647572" cy="737153"/>
          </a:xfrm>
          <a:prstGeom prst="rect">
            <a:avLst/>
          </a:prstGeom>
        </p:spPr>
      </p:pic>
      <p:pic>
        <p:nvPicPr>
          <p:cNvPr id="6" name="Picture 5" descr="iGlobal_Stores_H_4Light_wShadow_60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3" y="2421647"/>
            <a:ext cx="868891" cy="375071"/>
          </a:xfrm>
          <a:prstGeom prst="rect">
            <a:avLst/>
          </a:prstGeom>
        </p:spPr>
      </p:pic>
      <p:pic>
        <p:nvPicPr>
          <p:cNvPr id="18" name="Picture 17" descr="iGlobal_Stores_H_4Dark_wShadow_60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3" y="1581787"/>
            <a:ext cx="877051" cy="378592"/>
          </a:xfrm>
          <a:prstGeom prst="rect">
            <a:avLst/>
          </a:prstGeom>
        </p:spPr>
      </p:pic>
      <p:pic>
        <p:nvPicPr>
          <p:cNvPr id="21" name="Picture 20" descr="iGlobal_Stores_H_4Dark_600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608" y="1606785"/>
            <a:ext cx="867577" cy="374503"/>
          </a:xfrm>
          <a:prstGeom prst="rect">
            <a:avLst/>
          </a:prstGeom>
        </p:spPr>
      </p:pic>
      <p:pic>
        <p:nvPicPr>
          <p:cNvPr id="33" name="Picture 32" descr="iGlobal_Stores_4Light_wShadow_600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138" y="4087404"/>
            <a:ext cx="654859" cy="745448"/>
          </a:xfrm>
          <a:prstGeom prst="rect">
            <a:avLst/>
          </a:prstGeom>
        </p:spPr>
      </p:pic>
      <p:pic>
        <p:nvPicPr>
          <p:cNvPr id="66" name="Picture 65" descr="IconDark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713" y="2740330"/>
            <a:ext cx="573980" cy="5548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943" y="726310"/>
            <a:ext cx="19498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Wider than </a:t>
            </a:r>
            <a:br>
              <a:rPr lang="en-US" sz="1600" dirty="0" smtClean="0">
                <a:solidFill>
                  <a:schemeClr val="tx2"/>
                </a:solidFill>
              </a:rPr>
            </a:br>
            <a:r>
              <a:rPr lang="en-US" sz="1600" dirty="0" smtClean="0">
                <a:solidFill>
                  <a:schemeClr val="tx2"/>
                </a:solidFill>
              </a:rPr>
              <a:t>250px / 1 inch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165425" y="726310"/>
            <a:ext cx="22245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Between 125px / ½ &amp; inch 250px / 1 inch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90736" y="720902"/>
            <a:ext cx="21316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Between 75px / 3/8 inch &amp; 125px / ½ inch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72441" y="726310"/>
            <a:ext cx="19498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Less than </a:t>
            </a:r>
            <a:br>
              <a:rPr lang="en-US" sz="1600" dirty="0" smtClean="0">
                <a:solidFill>
                  <a:schemeClr val="tx2"/>
                </a:solidFill>
              </a:rPr>
            </a:br>
            <a:r>
              <a:rPr lang="en-US" sz="1600" dirty="0" smtClean="0">
                <a:solidFill>
                  <a:schemeClr val="tx2"/>
                </a:solidFill>
              </a:rPr>
              <a:t>75px / 3/8 inch</a:t>
            </a:r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76" name="Picture 75" descr="iGlobal_Stores_4Dark_wShadow_6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30" y="3172128"/>
            <a:ext cx="647572" cy="737153"/>
          </a:xfrm>
          <a:prstGeom prst="rect">
            <a:avLst/>
          </a:prstGeom>
        </p:spPr>
      </p:pic>
      <p:pic>
        <p:nvPicPr>
          <p:cNvPr id="77" name="Picture 76" descr="iGlobal_Stores_4Light_wShadow_600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84" y="4091666"/>
            <a:ext cx="654859" cy="745448"/>
          </a:xfrm>
          <a:prstGeom prst="rect">
            <a:avLst/>
          </a:prstGeom>
        </p:spPr>
      </p:pic>
      <p:pic>
        <p:nvPicPr>
          <p:cNvPr id="81" name="Picture 80" descr="iGlobal_Stores_H_4Light_6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736" y="2421598"/>
            <a:ext cx="871684" cy="376277"/>
          </a:xfrm>
          <a:prstGeom prst="rect">
            <a:avLst/>
          </a:prstGeom>
        </p:spPr>
      </p:pic>
      <p:pic>
        <p:nvPicPr>
          <p:cNvPr id="82" name="Picture 81" descr="iGlobal_Stores_4Dark_wShadow_6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015" y="3163378"/>
            <a:ext cx="647572" cy="737153"/>
          </a:xfrm>
          <a:prstGeom prst="rect">
            <a:avLst/>
          </a:prstGeom>
        </p:spPr>
      </p:pic>
      <p:pic>
        <p:nvPicPr>
          <p:cNvPr id="83" name="Picture 82" descr="iGlobal_Stores_H_4Dark_600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736" y="1593567"/>
            <a:ext cx="867577" cy="374503"/>
          </a:xfrm>
          <a:prstGeom prst="rect">
            <a:avLst/>
          </a:prstGeom>
        </p:spPr>
      </p:pic>
      <p:pic>
        <p:nvPicPr>
          <p:cNvPr id="84" name="Picture 83" descr="iGlobal_Stores_4Light_wShadow_600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015" y="4113282"/>
            <a:ext cx="654859" cy="745448"/>
          </a:xfrm>
          <a:prstGeom prst="rect">
            <a:avLst/>
          </a:prstGeom>
        </p:spPr>
      </p:pic>
      <p:pic>
        <p:nvPicPr>
          <p:cNvPr id="8" name="Picture 7" descr="shad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30" y="1606785"/>
            <a:ext cx="412472" cy="412472"/>
          </a:xfrm>
          <a:prstGeom prst="rect">
            <a:avLst/>
          </a:prstGeom>
        </p:spPr>
      </p:pic>
      <p:pic>
        <p:nvPicPr>
          <p:cNvPr id="94" name="Picture 93" descr="shad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30" y="2389903"/>
            <a:ext cx="412472" cy="412472"/>
          </a:xfrm>
          <a:prstGeom prst="rect">
            <a:avLst/>
          </a:prstGeom>
        </p:spPr>
      </p:pic>
      <p:pic>
        <p:nvPicPr>
          <p:cNvPr id="95" name="Picture 94" descr="shad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30" y="3295176"/>
            <a:ext cx="412472" cy="412472"/>
          </a:xfrm>
          <a:prstGeom prst="rect">
            <a:avLst/>
          </a:prstGeom>
        </p:spPr>
      </p:pic>
      <p:pic>
        <p:nvPicPr>
          <p:cNvPr id="96" name="Picture 95" descr="shad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30" y="4228616"/>
            <a:ext cx="412472" cy="412472"/>
          </a:xfrm>
          <a:prstGeom prst="rect">
            <a:avLst/>
          </a:prstGeom>
        </p:spPr>
      </p:pic>
      <p:pic>
        <p:nvPicPr>
          <p:cNvPr id="97" name="Picture 96" descr="shad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890" y="1606785"/>
            <a:ext cx="412472" cy="412472"/>
          </a:xfrm>
          <a:prstGeom prst="rect">
            <a:avLst/>
          </a:prstGeom>
        </p:spPr>
      </p:pic>
      <p:pic>
        <p:nvPicPr>
          <p:cNvPr id="98" name="Picture 97" descr="shad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890" y="2389903"/>
            <a:ext cx="412472" cy="412472"/>
          </a:xfrm>
          <a:prstGeom prst="rect">
            <a:avLst/>
          </a:prstGeom>
        </p:spPr>
      </p:pic>
      <p:pic>
        <p:nvPicPr>
          <p:cNvPr id="99" name="Picture 98" descr="shad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890" y="3295176"/>
            <a:ext cx="412472" cy="412472"/>
          </a:xfrm>
          <a:prstGeom prst="rect">
            <a:avLst/>
          </a:prstGeom>
        </p:spPr>
      </p:pic>
      <p:pic>
        <p:nvPicPr>
          <p:cNvPr id="100" name="Picture 99" descr="shad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890" y="4228616"/>
            <a:ext cx="412472" cy="412472"/>
          </a:xfrm>
          <a:prstGeom prst="rect">
            <a:avLst/>
          </a:prstGeom>
        </p:spPr>
      </p:pic>
      <p:pic>
        <p:nvPicPr>
          <p:cNvPr id="101" name="Picture 100" descr="shad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118" y="1606785"/>
            <a:ext cx="412472" cy="412472"/>
          </a:xfrm>
          <a:prstGeom prst="rect">
            <a:avLst/>
          </a:prstGeom>
        </p:spPr>
      </p:pic>
      <p:pic>
        <p:nvPicPr>
          <p:cNvPr id="102" name="Picture 101" descr="shad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118" y="2389903"/>
            <a:ext cx="412472" cy="412472"/>
          </a:xfrm>
          <a:prstGeom prst="rect">
            <a:avLst/>
          </a:prstGeom>
        </p:spPr>
      </p:pic>
      <p:pic>
        <p:nvPicPr>
          <p:cNvPr id="103" name="Picture 102" descr="shad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118" y="3295176"/>
            <a:ext cx="412472" cy="412472"/>
          </a:xfrm>
          <a:prstGeom prst="rect">
            <a:avLst/>
          </a:prstGeom>
        </p:spPr>
      </p:pic>
      <p:pic>
        <p:nvPicPr>
          <p:cNvPr id="104" name="Picture 103" descr="shad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118" y="4228616"/>
            <a:ext cx="412472" cy="412472"/>
          </a:xfrm>
          <a:prstGeom prst="rect">
            <a:avLst/>
          </a:prstGeom>
        </p:spPr>
      </p:pic>
      <p:pic>
        <p:nvPicPr>
          <p:cNvPr id="105" name="Picture 104" descr="shad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323" y="2811550"/>
            <a:ext cx="412472" cy="412472"/>
          </a:xfrm>
          <a:prstGeom prst="rect">
            <a:avLst/>
          </a:prstGeom>
        </p:spPr>
      </p:pic>
      <p:pic>
        <p:nvPicPr>
          <p:cNvPr id="31" name="Picture 30" descr="notOK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008" y="1484354"/>
            <a:ext cx="664979" cy="664979"/>
          </a:xfrm>
          <a:prstGeom prst="rect">
            <a:avLst/>
          </a:prstGeom>
        </p:spPr>
      </p:pic>
      <p:pic>
        <p:nvPicPr>
          <p:cNvPr id="117" name="Picture 116" descr="notOK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008" y="2272022"/>
            <a:ext cx="664979" cy="664979"/>
          </a:xfrm>
          <a:prstGeom prst="rect">
            <a:avLst/>
          </a:prstGeom>
        </p:spPr>
      </p:pic>
      <p:pic>
        <p:nvPicPr>
          <p:cNvPr id="118" name="Picture 117" descr="notOK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373" y="1484354"/>
            <a:ext cx="664979" cy="664979"/>
          </a:xfrm>
          <a:prstGeom prst="rect">
            <a:avLst/>
          </a:prstGeom>
        </p:spPr>
      </p:pic>
      <p:pic>
        <p:nvPicPr>
          <p:cNvPr id="119" name="Picture 118" descr="notOK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373" y="2272022"/>
            <a:ext cx="664979" cy="664979"/>
          </a:xfrm>
          <a:prstGeom prst="rect">
            <a:avLst/>
          </a:prstGeom>
        </p:spPr>
      </p:pic>
      <p:pic>
        <p:nvPicPr>
          <p:cNvPr id="120" name="Picture 119" descr="notOK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373" y="3179271"/>
            <a:ext cx="664979" cy="664979"/>
          </a:xfrm>
          <a:prstGeom prst="rect">
            <a:avLst/>
          </a:prstGeom>
        </p:spPr>
      </p:pic>
      <p:pic>
        <p:nvPicPr>
          <p:cNvPr id="121" name="Picture 120" descr="notOK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373" y="4113282"/>
            <a:ext cx="664979" cy="664979"/>
          </a:xfrm>
          <a:prstGeom prst="rect">
            <a:avLst/>
          </a:prstGeom>
        </p:spPr>
      </p:pic>
      <p:pic>
        <p:nvPicPr>
          <p:cNvPr id="122" name="Picture 121" descr="notOK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884" y="2683996"/>
            <a:ext cx="664979" cy="66497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871800" y="2825870"/>
            <a:ext cx="86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EBEBEA"/>
                </a:solidFill>
              </a:rPr>
              <a:t>Icon Only</a:t>
            </a:r>
            <a:br>
              <a:rPr lang="en-US" sz="900" dirty="0" smtClean="0">
                <a:solidFill>
                  <a:srgbClr val="EBEBEA"/>
                </a:solidFill>
              </a:rPr>
            </a:br>
            <a:r>
              <a:rPr lang="en-US" sz="900" dirty="0" smtClean="0">
                <a:solidFill>
                  <a:srgbClr val="EBEBEA"/>
                </a:solidFill>
              </a:rPr>
              <a:t>No Shadow</a:t>
            </a:r>
            <a:endParaRPr lang="en-US" sz="900" dirty="0">
              <a:solidFill>
                <a:srgbClr val="EBEBEA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5866852" y="0"/>
            <a:ext cx="3277148" cy="664979"/>
          </a:xfrm>
          <a:prstGeom prst="rect">
            <a:avLst/>
          </a:prstGeom>
          <a:solidFill>
            <a:schemeClr val="accent2">
              <a:alpha val="7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3" name="Picture 122" descr="shad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18" y="105486"/>
            <a:ext cx="412472" cy="412472"/>
          </a:xfrm>
          <a:prstGeom prst="rect">
            <a:avLst/>
          </a:prstGeom>
        </p:spPr>
      </p:pic>
      <p:pic>
        <p:nvPicPr>
          <p:cNvPr id="125" name="Picture 124" descr="shad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330" y="136264"/>
            <a:ext cx="412472" cy="412472"/>
          </a:xfrm>
          <a:prstGeom prst="rect">
            <a:avLst/>
          </a:prstGeom>
        </p:spPr>
      </p:pic>
      <p:pic>
        <p:nvPicPr>
          <p:cNvPr id="124" name="Picture 123" descr="notOK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010" y="0"/>
            <a:ext cx="664979" cy="664979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 rot="16200000">
            <a:off x="5557226" y="181289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venir Next Regular"/>
                <a:cs typeface="Avenir Next Regular"/>
              </a:rPr>
              <a:t>LEGEND</a:t>
            </a:r>
            <a:endParaRPr lang="en-US" sz="1200" b="1" dirty="0">
              <a:solidFill>
                <a:schemeClr val="bg1"/>
              </a:solidFill>
              <a:latin typeface="Avenir Next Regular"/>
              <a:cs typeface="Avenir Next Regular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6499033" y="122496"/>
            <a:ext cx="987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venir Next Regular"/>
                <a:cs typeface="Avenir Next Regular"/>
              </a:rPr>
              <a:t>= Shadows allowed</a:t>
            </a:r>
            <a:endParaRPr lang="en-US" sz="1200" b="1" dirty="0">
              <a:solidFill>
                <a:schemeClr val="bg1"/>
              </a:solidFill>
              <a:latin typeface="Avenir Next Regular"/>
              <a:cs typeface="Avenir Next Regular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8172080" y="115984"/>
            <a:ext cx="872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venir Next Regular"/>
                <a:cs typeface="Avenir Next Regular"/>
              </a:rPr>
              <a:t>= NO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venir Next Regular"/>
                <a:cs typeface="Avenir Next Regular"/>
              </a:rPr>
              <a:t>Shadows</a:t>
            </a:r>
            <a:endParaRPr lang="en-US" sz="1200" b="1" dirty="0">
              <a:solidFill>
                <a:schemeClr val="bg1"/>
              </a:solidFill>
              <a:latin typeface="Avenir Next Regular"/>
              <a:cs typeface="Avenir Next Regular"/>
            </a:endParaRPr>
          </a:p>
        </p:txBody>
      </p:sp>
      <p:sp>
        <p:nvSpPr>
          <p:cNvPr id="129" name="Title 3"/>
          <p:cNvSpPr txBox="1">
            <a:spLocks/>
          </p:cNvSpPr>
          <p:nvPr/>
        </p:nvSpPr>
        <p:spPr>
          <a:xfrm>
            <a:off x="58737" y="7180"/>
            <a:ext cx="5136168" cy="657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venir Next Regular"/>
                <a:ea typeface="+mj-ea"/>
                <a:cs typeface="Avenir Next Regular"/>
              </a:defRPr>
            </a:lvl1pPr>
          </a:lstStyle>
          <a:p>
            <a:r>
              <a:rPr lang="en-US" dirty="0" smtClean="0"/>
              <a:t>Size Matters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890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Branding Style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4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US" dirty="0" smtClean="0"/>
              <a:t>Colors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2538" y="857250"/>
            <a:ext cx="2267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PRIMARY COLORS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64376" y="874269"/>
            <a:ext cx="2677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SECONDARY COLORS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8189" y="1336560"/>
            <a:ext cx="709283" cy="7092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231660" y="1206919"/>
            <a:ext cx="14542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venirNext LT Com Bold"/>
                <a:cs typeface="AvenirNext LT Com Bold"/>
              </a:rPr>
              <a:t>iGlobal Green</a:t>
            </a:r>
          </a:p>
          <a:p>
            <a:r>
              <a:rPr lang="en-US" sz="1200" dirty="0" smtClean="0">
                <a:latin typeface="Proxima Nova Regular"/>
                <a:cs typeface="Proxima Nova Regular"/>
              </a:rPr>
              <a:t>Hex: #88d600</a:t>
            </a:r>
          </a:p>
          <a:p>
            <a:r>
              <a:rPr lang="en-US" sz="1200" dirty="0" smtClean="0">
                <a:latin typeface="Proxima Nova Regular"/>
                <a:cs typeface="Proxima Nova Regular"/>
              </a:rPr>
              <a:t>RGB (136,213,0)</a:t>
            </a:r>
          </a:p>
          <a:p>
            <a:r>
              <a:rPr lang="en-US" sz="1200" dirty="0" smtClean="0">
                <a:latin typeface="Proxima Nova Regular"/>
                <a:cs typeface="Proxima Nova Regular"/>
              </a:rPr>
              <a:t>CMYK (50,0,100,0</a:t>
            </a:r>
            <a:r>
              <a:rPr lang="en-US" sz="1200" dirty="0" smtClean="0">
                <a:latin typeface="Proxima Nova Regular"/>
                <a:cs typeface="Proxima Nova Regular"/>
              </a:rPr>
              <a:t>)</a:t>
            </a:r>
          </a:p>
          <a:p>
            <a:r>
              <a:rPr lang="en-US" sz="1200" dirty="0" smtClean="0">
                <a:latin typeface="Proxima Nova Regular"/>
                <a:cs typeface="Proxima Nova Regular"/>
              </a:rPr>
              <a:t>PANTONE 375 U</a:t>
            </a:r>
            <a:endParaRPr lang="en-US" sz="1200" dirty="0">
              <a:latin typeface="Proxima Nova Regular"/>
              <a:cs typeface="Proxima Nova Regular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8189" y="2362145"/>
            <a:ext cx="709283" cy="70928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231660" y="2209109"/>
            <a:ext cx="15311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venirNext LT Com Bold"/>
                <a:cs typeface="AvenirNext LT Com Bold"/>
              </a:rPr>
              <a:t>iGlobal Grey</a:t>
            </a:r>
          </a:p>
          <a:p>
            <a:r>
              <a:rPr lang="en-US" sz="1200" dirty="0" smtClean="0">
                <a:latin typeface="Proxima Nova Regular"/>
                <a:cs typeface="Proxima Nova Regular"/>
              </a:rPr>
              <a:t>Hex: #414c50</a:t>
            </a:r>
          </a:p>
          <a:p>
            <a:r>
              <a:rPr lang="en-US" sz="1200" dirty="0" smtClean="0">
                <a:latin typeface="Proxima Nova Regular"/>
                <a:cs typeface="Proxima Nova Regular"/>
              </a:rPr>
              <a:t>RGB (65,76,80)</a:t>
            </a:r>
          </a:p>
          <a:p>
            <a:r>
              <a:rPr lang="en-US" sz="1200" dirty="0" smtClean="0">
                <a:latin typeface="Proxima Nova Regular"/>
                <a:cs typeface="Proxima Nova Regular"/>
              </a:rPr>
              <a:t>CMYK (73,58,54,36</a:t>
            </a:r>
            <a:r>
              <a:rPr lang="en-US" sz="1200" dirty="0" smtClean="0">
                <a:latin typeface="Proxima Nova Regular"/>
                <a:cs typeface="Proxima Nova Regular"/>
              </a:rPr>
              <a:t>)</a:t>
            </a:r>
          </a:p>
          <a:p>
            <a:r>
              <a:rPr lang="en-US" sz="1200" dirty="0" smtClean="0">
                <a:latin typeface="Proxima Nova Regular"/>
                <a:cs typeface="Proxima Nova Regular"/>
              </a:rPr>
              <a:t>PANTONE 5463 U</a:t>
            </a:r>
            <a:endParaRPr lang="en-US" sz="1200" dirty="0">
              <a:latin typeface="Proxima Nova Regular"/>
              <a:cs typeface="Proxima Nova Regular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64376" y="1336560"/>
            <a:ext cx="709283" cy="709283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07847" y="1293432"/>
            <a:ext cx="13516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venirNext LT Com Bold"/>
                <a:cs typeface="AvenirNext LT Com Bold"/>
              </a:rPr>
              <a:t>iGlobal Aqua</a:t>
            </a:r>
          </a:p>
          <a:p>
            <a:r>
              <a:rPr lang="en-US" sz="1200" dirty="0" smtClean="0">
                <a:latin typeface="Proxima Nova Regular"/>
                <a:cs typeface="Proxima Nova Regular"/>
              </a:rPr>
              <a:t>Hex: #5fc5bd</a:t>
            </a:r>
          </a:p>
          <a:p>
            <a:r>
              <a:rPr lang="en-US" sz="1200" dirty="0" smtClean="0">
                <a:latin typeface="Proxima Nova Regular"/>
                <a:cs typeface="Proxima Nova Regular"/>
              </a:rPr>
              <a:t>RGB (95,197,189)</a:t>
            </a:r>
          </a:p>
          <a:p>
            <a:r>
              <a:rPr lang="en-US" sz="1200" dirty="0" smtClean="0">
                <a:latin typeface="Proxima Nova Regular"/>
                <a:cs typeface="Proxima Nova Regular"/>
              </a:rPr>
              <a:t>CMYK (59,0,31,0)</a:t>
            </a:r>
            <a:endParaRPr lang="en-US" sz="1200" dirty="0">
              <a:latin typeface="Proxima Nova Regular"/>
              <a:cs typeface="Proxima Nova Regular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64376" y="2167557"/>
            <a:ext cx="709283" cy="70928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007847" y="2124429"/>
            <a:ext cx="1531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venirNext LT Com Bold"/>
                <a:cs typeface="AvenirNext LT Com Bold"/>
              </a:rPr>
              <a:t>iGlobal Light Grey</a:t>
            </a:r>
          </a:p>
          <a:p>
            <a:r>
              <a:rPr lang="en-US" sz="1200" dirty="0" smtClean="0">
                <a:latin typeface="Proxima Nova Regular"/>
                <a:cs typeface="Proxima Nova Regular"/>
              </a:rPr>
              <a:t>Hex: #</a:t>
            </a:r>
            <a:r>
              <a:rPr lang="en-US" sz="1200" dirty="0" err="1" smtClean="0">
                <a:latin typeface="Proxima Nova Regular"/>
                <a:cs typeface="Proxima Nova Regular"/>
              </a:rPr>
              <a:t>ebebea</a:t>
            </a:r>
            <a:endParaRPr lang="en-US" sz="1200" dirty="0" smtClean="0">
              <a:latin typeface="Proxima Nova Regular"/>
              <a:cs typeface="Proxima Nova Regular"/>
            </a:endParaRPr>
          </a:p>
          <a:p>
            <a:r>
              <a:rPr lang="en-US" sz="1200" dirty="0" smtClean="0">
                <a:latin typeface="Proxima Nova Regular"/>
                <a:cs typeface="Proxima Nova Regular"/>
              </a:rPr>
              <a:t>RGB (235,235,234)</a:t>
            </a:r>
          </a:p>
          <a:p>
            <a:r>
              <a:rPr lang="en-US" sz="1200" dirty="0" smtClean="0">
                <a:latin typeface="Proxima Nova Regular"/>
                <a:cs typeface="Proxima Nova Regular"/>
              </a:rPr>
              <a:t>CMYK (7,5,5,0)</a:t>
            </a:r>
            <a:endParaRPr lang="en-US" sz="1200" dirty="0">
              <a:latin typeface="Proxima Nova Regular"/>
              <a:cs typeface="Proxima Nova Regular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64376" y="2998554"/>
            <a:ext cx="709283" cy="70928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007847" y="2955426"/>
            <a:ext cx="13901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venirNext LT Com Bold"/>
                <a:cs typeface="AvenirNext LT Com Bold"/>
              </a:rPr>
              <a:t>iGlobal Amber</a:t>
            </a:r>
          </a:p>
          <a:p>
            <a:r>
              <a:rPr lang="en-US" sz="1200" dirty="0" smtClean="0">
                <a:latin typeface="Proxima Nova Regular"/>
                <a:cs typeface="Proxima Nova Regular"/>
              </a:rPr>
              <a:t>Hex: #febb12</a:t>
            </a:r>
          </a:p>
          <a:p>
            <a:r>
              <a:rPr lang="en-US" sz="1200" dirty="0" smtClean="0">
                <a:latin typeface="Proxima Nova Regular"/>
                <a:cs typeface="Proxima Nova Regular"/>
              </a:rPr>
              <a:t>RGB (254,187,18)</a:t>
            </a:r>
          </a:p>
          <a:p>
            <a:r>
              <a:rPr lang="en-US" sz="1200" dirty="0" smtClean="0">
                <a:latin typeface="Proxima Nova Regular"/>
                <a:cs typeface="Proxima Nova Regular"/>
              </a:rPr>
              <a:t>CMYK (0,29,99,0)</a:t>
            </a:r>
            <a:endParaRPr lang="en-US" sz="1200" dirty="0">
              <a:latin typeface="Proxima Nova Regular"/>
              <a:cs typeface="Proxima Nova Regular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64376" y="3829551"/>
            <a:ext cx="709283" cy="70928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007847" y="3786423"/>
            <a:ext cx="13516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venirNext LT Com Bold"/>
                <a:cs typeface="AvenirNext LT Com Bold"/>
              </a:rPr>
              <a:t>iGlobal Melon</a:t>
            </a:r>
          </a:p>
          <a:p>
            <a:r>
              <a:rPr lang="en-US" sz="1200" dirty="0" smtClean="0">
                <a:latin typeface="Proxima Nova Regular"/>
                <a:cs typeface="Proxima Nova Regular"/>
              </a:rPr>
              <a:t>Hex: #f16260</a:t>
            </a:r>
          </a:p>
          <a:p>
            <a:r>
              <a:rPr lang="en-US" sz="1200" dirty="0" smtClean="0">
                <a:latin typeface="Proxima Nova Regular"/>
                <a:cs typeface="Proxima Nova Regular"/>
              </a:rPr>
              <a:t>RGB (241,98,96)</a:t>
            </a:r>
          </a:p>
          <a:p>
            <a:r>
              <a:rPr lang="en-US" sz="1200" dirty="0" smtClean="0">
                <a:latin typeface="Proxima Nova Regular"/>
                <a:cs typeface="Proxima Nova Regular"/>
              </a:rPr>
              <a:t>CMYK (0,77,57,0)</a:t>
            </a:r>
            <a:endParaRPr lang="en-US" sz="1200" dirty="0">
              <a:latin typeface="Proxima Nova Regular"/>
              <a:cs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27951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Typefaces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Branding Style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40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9903" y="109211"/>
            <a:ext cx="7243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AvenirNext LT Com Bold"/>
                <a:cs typeface="AvenirNext LT Com Bold"/>
              </a:rPr>
              <a:t>Typefaces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6859" y="806977"/>
            <a:ext cx="83401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Headlines: </a:t>
            </a:r>
            <a:r>
              <a:rPr lang="en-US" sz="3200" dirty="0" err="1" smtClean="0">
                <a:latin typeface="AvenirNext LT Com Bold"/>
                <a:cs typeface="AvenirNext LT Com Bold"/>
              </a:rPr>
              <a:t>Avenir</a:t>
            </a:r>
            <a:r>
              <a:rPr lang="en-US" sz="3200" dirty="0" smtClean="0">
                <a:latin typeface="AvenirNext LT Com Bold"/>
                <a:cs typeface="AvenirNext LT Com Bold"/>
              </a:rPr>
              <a:t> Next (Bold or Black)</a:t>
            </a:r>
          </a:p>
          <a:p>
            <a:pPr algn="ctr"/>
            <a:r>
              <a:rPr lang="en-US" sz="3200" dirty="0" smtClean="0">
                <a:solidFill>
                  <a:srgbClr val="EBEBEA"/>
                </a:solidFill>
              </a:rPr>
              <a:t>Text: </a:t>
            </a:r>
            <a:r>
              <a:rPr lang="en-US" sz="3200" dirty="0" err="1" smtClean="0">
                <a:latin typeface="Proxima Nova Light"/>
                <a:cs typeface="Proxima Nova Light"/>
              </a:rPr>
              <a:t>Proxima</a:t>
            </a:r>
            <a:r>
              <a:rPr lang="en-US" sz="3200" dirty="0" smtClean="0">
                <a:latin typeface="Proxima Nova Light"/>
                <a:cs typeface="Proxima Nova Light"/>
              </a:rPr>
              <a:t> Nova (</a:t>
            </a:r>
            <a:r>
              <a:rPr lang="en-US" sz="3200" dirty="0" smtClean="0">
                <a:latin typeface="Proxima Nova Regular"/>
                <a:cs typeface="Proxima Nova Regular"/>
              </a:rPr>
              <a:t>Regular</a:t>
            </a:r>
            <a:r>
              <a:rPr lang="en-US" sz="3200" dirty="0" smtClean="0">
                <a:latin typeface="Proxima Nova Light"/>
                <a:cs typeface="Proxima Nova Light"/>
              </a:rPr>
              <a:t> or Light)</a:t>
            </a:r>
          </a:p>
          <a:p>
            <a:pPr algn="ctr"/>
            <a:r>
              <a:rPr lang="en-US" sz="3200" dirty="0" smtClean="0">
                <a:solidFill>
                  <a:srgbClr val="EBEBEA"/>
                </a:solidFill>
              </a:rPr>
              <a:t>Logo – iGlobal: </a:t>
            </a:r>
            <a:r>
              <a:rPr lang="en-US" sz="3200" dirty="0" err="1" smtClean="0">
                <a:latin typeface="Avengeance"/>
                <a:cs typeface="Avengeance"/>
              </a:rPr>
              <a:t>avengeance</a:t>
            </a:r>
            <a:r>
              <a:rPr lang="en-US" sz="3200" dirty="0" smtClean="0">
                <a:latin typeface="Avengeance"/>
                <a:cs typeface="Avengeance"/>
              </a:rPr>
              <a:t>  </a:t>
            </a:r>
            <a:r>
              <a:rPr lang="en-US" sz="3200" dirty="0" smtClean="0">
                <a:latin typeface="+mj-lt"/>
                <a:cs typeface="Avengeance"/>
              </a:rPr>
              <a:t>(</a:t>
            </a:r>
            <a:r>
              <a:rPr lang="en-US" sz="3200" dirty="0" smtClean="0">
                <a:latin typeface="Avengeance"/>
                <a:cs typeface="Avengeance"/>
              </a:rPr>
              <a:t>lowercase </a:t>
            </a:r>
            <a:r>
              <a:rPr lang="en-US" sz="3200" dirty="0" smtClean="0">
                <a:latin typeface="+mj-lt"/>
                <a:cs typeface="Avengeance"/>
              </a:rPr>
              <a:t>)</a:t>
            </a:r>
          </a:p>
          <a:p>
            <a:pPr algn="ctr"/>
            <a:r>
              <a:rPr lang="en-US" sz="3200" dirty="0" smtClean="0">
                <a:solidFill>
                  <a:srgbClr val="EBEBEA"/>
                </a:solidFill>
              </a:rPr>
              <a:t>Logo – Stores: </a:t>
            </a:r>
            <a:r>
              <a:rPr lang="en-US" sz="3200" b="1" spc="100" dirty="0" smtClean="0">
                <a:latin typeface="Okuda"/>
                <a:cs typeface="Okuda"/>
              </a:rPr>
              <a:t>Okuda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859" y="3676384"/>
            <a:ext cx="8340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Headlines: </a:t>
            </a:r>
            <a:r>
              <a:rPr lang="en-US" dirty="0" smtClean="0">
                <a:latin typeface="+mj-lt"/>
                <a:cs typeface="AvenirNext LT Com Bold"/>
              </a:rPr>
              <a:t>Arial Black or </a:t>
            </a:r>
            <a:r>
              <a:rPr lang="en-US" b="1" dirty="0" smtClean="0">
                <a:latin typeface="Arial"/>
                <a:cs typeface="Arial"/>
              </a:rPr>
              <a:t>Arial Bold</a:t>
            </a:r>
          </a:p>
          <a:p>
            <a:pPr algn="ctr"/>
            <a:r>
              <a:rPr lang="en-US" dirty="0" smtClean="0">
                <a:solidFill>
                  <a:srgbClr val="EBEBEA"/>
                </a:solidFill>
              </a:rPr>
              <a:t>Text: </a:t>
            </a:r>
            <a:r>
              <a:rPr lang="en-US" dirty="0" smtClean="0">
                <a:cs typeface="Arial"/>
              </a:rPr>
              <a:t>Calibri Regular or Arial Regular</a:t>
            </a:r>
            <a:endParaRPr lang="en-US" dirty="0">
              <a:cs typeface="Arial"/>
            </a:endParaRPr>
          </a:p>
          <a:p>
            <a:pPr algn="ctr"/>
            <a:r>
              <a:rPr lang="en-US" dirty="0" smtClean="0">
                <a:solidFill>
                  <a:srgbClr val="EBEBEA"/>
                </a:solidFill>
              </a:rPr>
              <a:t>Logo – iGlobal: </a:t>
            </a:r>
            <a:r>
              <a:rPr lang="en-US" dirty="0" err="1" smtClean="0">
                <a:latin typeface="Avengeance"/>
                <a:cs typeface="Avengeance"/>
              </a:rPr>
              <a:t>avengeance</a:t>
            </a:r>
            <a:r>
              <a:rPr lang="en-US" dirty="0" smtClean="0">
                <a:latin typeface="Avengeance"/>
                <a:cs typeface="Avengeance"/>
              </a:rPr>
              <a:t>  </a:t>
            </a:r>
            <a:r>
              <a:rPr lang="en-US" dirty="0" smtClean="0">
                <a:latin typeface="+mj-lt"/>
                <a:cs typeface="Avengeance"/>
              </a:rPr>
              <a:t>(</a:t>
            </a:r>
            <a:r>
              <a:rPr lang="en-US" dirty="0" smtClean="0">
                <a:latin typeface="Avengeance"/>
                <a:cs typeface="Avengeance"/>
              </a:rPr>
              <a:t>lowercase </a:t>
            </a:r>
            <a:r>
              <a:rPr lang="en-US" dirty="0" smtClean="0">
                <a:latin typeface="+mj-lt"/>
                <a:cs typeface="Avengeance"/>
              </a:rPr>
              <a:t>) </a:t>
            </a:r>
            <a:r>
              <a:rPr lang="en-US" dirty="0" smtClean="0">
                <a:latin typeface="Avengeance"/>
                <a:cs typeface="Avengeance"/>
              </a:rPr>
              <a:t>no substitutes</a:t>
            </a:r>
            <a:endParaRPr lang="en-US" dirty="0" smtClean="0">
              <a:latin typeface="+mj-lt"/>
              <a:cs typeface="Avengeance"/>
            </a:endParaRPr>
          </a:p>
          <a:p>
            <a:pPr algn="ctr"/>
            <a:r>
              <a:rPr lang="en-US" dirty="0" smtClean="0">
                <a:solidFill>
                  <a:srgbClr val="EBEBEA"/>
                </a:solidFill>
              </a:rPr>
              <a:t>Logo – Stores: </a:t>
            </a:r>
            <a:r>
              <a:rPr lang="en-US" b="1" spc="100" dirty="0" smtClean="0">
                <a:latin typeface="Okuda"/>
                <a:cs typeface="Okuda"/>
              </a:rPr>
              <a:t>Okuda No Substitutes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9903" y="3253060"/>
            <a:ext cx="7243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AvenirNext LT Com Bold"/>
                <a:cs typeface="AvenirNext LT Com Bold"/>
              </a:rPr>
              <a:t>Fallback Fonts</a:t>
            </a:r>
          </a:p>
        </p:txBody>
      </p:sp>
    </p:spTree>
    <p:extLst>
      <p:ext uri="{BB962C8B-B14F-4D97-AF65-F5344CB8AC3E}">
        <p14:creationId xmlns:p14="http://schemas.microsoft.com/office/powerpoint/2010/main" val="1413348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Powerpoint</a:t>
            </a:r>
            <a:r>
              <a:rPr lang="en-US" dirty="0" smtClean="0"/>
              <a:t> Templates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Branding Style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91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85906" y="182403"/>
            <a:ext cx="3996033" cy="158005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iGlobal 2014 Theme</a:t>
            </a:r>
            <a:endParaRPr lang="en-US" sz="2800" b="0" dirty="0"/>
          </a:p>
        </p:txBody>
      </p:sp>
      <p:sp>
        <p:nvSpPr>
          <p:cNvPr id="25" name="TextBox 24"/>
          <p:cNvSpPr txBox="1"/>
          <p:nvPr/>
        </p:nvSpPr>
        <p:spPr>
          <a:xfrm>
            <a:off x="4878718" y="725128"/>
            <a:ext cx="39154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  <a:latin typeface="Proxima Nova Regular"/>
                <a:cs typeface="Proxima Nova Regular"/>
              </a:rPr>
              <a:t>Stick to the template – it’s our brand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Keep it short, keep it simple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Limit bullets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cs typeface="Proxima Nova Regular"/>
              </a:rPr>
              <a:t>Follow the style guide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If deck will be used externally, use fallback fonts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Images are good. Use them.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Diversify the layouts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Remember our tone and voice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When possible, use flat, simple iconography and images</a:t>
            </a:r>
            <a:endParaRPr lang="en-US" dirty="0">
              <a:solidFill>
                <a:schemeClr val="bg1"/>
              </a:solidFill>
              <a:latin typeface="Proxima Nova Regular"/>
              <a:cs typeface="Proxima Nova Regular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810" y="1762462"/>
            <a:ext cx="2751294" cy="251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355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Signatures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Branding Style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45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85906" y="182403"/>
            <a:ext cx="3996033" cy="15800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Email </a:t>
            </a:r>
            <a:r>
              <a:rPr lang="en-US" sz="4000" dirty="0" smtClean="0"/>
              <a:t>Signature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(GENERAL)</a:t>
            </a:r>
            <a:br>
              <a:rPr lang="en-US" sz="2400" dirty="0" smtClean="0"/>
            </a:br>
            <a:endParaRPr lang="en-US" sz="1600" b="0" dirty="0"/>
          </a:p>
        </p:txBody>
      </p:sp>
      <p:sp>
        <p:nvSpPr>
          <p:cNvPr id="25" name="TextBox 24"/>
          <p:cNvSpPr txBox="1"/>
          <p:nvPr/>
        </p:nvSpPr>
        <p:spPr>
          <a:xfrm>
            <a:off x="917251" y="1659656"/>
            <a:ext cx="27366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ALL CAPS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cs typeface="Proxima Nova Regular"/>
              </a:rPr>
              <a:t>Calibri Font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14 </a:t>
            </a:r>
            <a:r>
              <a:rPr lang="en-US" dirty="0" err="1" smtClean="0">
                <a:latin typeface="Proxima Nova Regular"/>
                <a:cs typeface="Proxima Nova Regular"/>
              </a:rPr>
              <a:t>Pt</a:t>
            </a:r>
            <a:endParaRPr lang="en-US" dirty="0" smtClean="0">
              <a:latin typeface="Proxima Nova Regular"/>
              <a:cs typeface="Proxima Nova Regular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iGlobal Grey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Pipe | Separated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Horizontal Logo (light)</a:t>
            </a:r>
            <a:endParaRPr lang="en-US" dirty="0">
              <a:latin typeface="Proxima Nova Regular"/>
              <a:cs typeface="Proxima Nova Regular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Multi-line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26643" y="1259451"/>
            <a:ext cx="4361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Calibri"/>
                <a:cs typeface="Calibri"/>
              </a:rPr>
              <a:t>CLINT REID | PRESIDENT</a:t>
            </a:r>
          </a:p>
          <a:p>
            <a:r>
              <a:rPr lang="pt-BR" dirty="0" smtClean="0">
                <a:solidFill>
                  <a:schemeClr val="bg1"/>
                </a:solidFill>
                <a:latin typeface="Calibri"/>
                <a:cs typeface="Calibri"/>
              </a:rPr>
              <a:t>801.478.2513 </a:t>
            </a:r>
            <a:r>
              <a:rPr lang="pt-BR" dirty="0">
                <a:solidFill>
                  <a:schemeClr val="bg1"/>
                </a:solidFill>
                <a:latin typeface="Calibri"/>
                <a:cs typeface="Calibri"/>
              </a:rPr>
              <a:t>| M </a:t>
            </a:r>
            <a:r>
              <a:rPr lang="pt-BR" dirty="0" smtClean="0">
                <a:solidFill>
                  <a:schemeClr val="bg1"/>
                </a:solidFill>
                <a:latin typeface="Calibri"/>
                <a:cs typeface="Calibri"/>
              </a:rPr>
              <a:t>801.513.0362</a:t>
            </a:r>
          </a:p>
          <a:p>
            <a:r>
              <a:rPr lang="pt-BR" dirty="0" smtClean="0">
                <a:solidFill>
                  <a:schemeClr val="bg1"/>
                </a:solidFill>
                <a:latin typeface="Calibri"/>
                <a:cs typeface="Calibri"/>
              </a:rPr>
              <a:t>WWW.IGLOBALSTORES.COM</a:t>
            </a:r>
            <a:endParaRPr lang="en-US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26643" y="4076454"/>
            <a:ext cx="3671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Calibri"/>
                <a:cs typeface="Calibri"/>
              </a:rPr>
              <a:t>CLINT REID | </a:t>
            </a:r>
            <a:r>
              <a:rPr lang="pt-BR" sz="800" dirty="0" smtClean="0">
                <a:solidFill>
                  <a:schemeClr val="bg1"/>
                </a:solidFill>
                <a:latin typeface="Calibri"/>
                <a:cs typeface="Calibri"/>
              </a:rPr>
              <a:t>PRESIDENT | 801.478.2513 </a:t>
            </a:r>
            <a:r>
              <a:rPr lang="pt-BR" sz="800" dirty="0">
                <a:solidFill>
                  <a:schemeClr val="bg1"/>
                </a:solidFill>
                <a:latin typeface="Calibri"/>
                <a:cs typeface="Calibri"/>
              </a:rPr>
              <a:t>| M </a:t>
            </a:r>
            <a:r>
              <a:rPr lang="pt-BR" sz="800" dirty="0" smtClean="0">
                <a:solidFill>
                  <a:schemeClr val="bg1"/>
                </a:solidFill>
                <a:latin typeface="Calibri"/>
                <a:cs typeface="Calibri"/>
              </a:rPr>
              <a:t>801.513.0362 | IGLOBALSTORES.COM</a:t>
            </a:r>
            <a:endParaRPr lang="en-US" sz="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6" name="Picture 5" descr="iGlobal_Stores_H_4Light_6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175" y="2182781"/>
            <a:ext cx="1504770" cy="64955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17250" y="3812653"/>
            <a:ext cx="3137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On Replies (if possible)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No Image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One Line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223" y="766792"/>
            <a:ext cx="1467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Emails: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26643" y="3584755"/>
            <a:ext cx="1018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Replies: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411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85906" y="182403"/>
            <a:ext cx="3996033" cy="15800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Email </a:t>
            </a:r>
            <a:r>
              <a:rPr lang="en-US" sz="4000" dirty="0" smtClean="0"/>
              <a:t>Signature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(CUSTOMER SERVICE)</a:t>
            </a:r>
            <a:br>
              <a:rPr lang="en-US" sz="2400" dirty="0" smtClean="0"/>
            </a:br>
            <a:endParaRPr lang="en-US" sz="1600" b="0" dirty="0"/>
          </a:p>
        </p:txBody>
      </p:sp>
      <p:sp>
        <p:nvSpPr>
          <p:cNvPr id="25" name="TextBox 24"/>
          <p:cNvSpPr txBox="1"/>
          <p:nvPr/>
        </p:nvSpPr>
        <p:spPr>
          <a:xfrm>
            <a:off x="352658" y="1504329"/>
            <a:ext cx="39292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ALL CAPS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cs typeface="Proxima Nova Regular"/>
              </a:rPr>
              <a:t>Calibri Font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14 </a:t>
            </a:r>
            <a:r>
              <a:rPr lang="en-US" dirty="0" err="1" smtClean="0">
                <a:latin typeface="Proxima Nova Regular"/>
                <a:cs typeface="Proxima Nova Regular"/>
              </a:rPr>
              <a:t>Pt</a:t>
            </a:r>
            <a:endParaRPr lang="en-US" dirty="0" smtClean="0">
              <a:latin typeface="Proxima Nova Regular"/>
              <a:cs typeface="Proxima Nova Regular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iGlobal Grey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Bold Grey and Green Store Name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Pipe | Separated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Horizontal Logo (light)</a:t>
            </a:r>
            <a:endParaRPr lang="en-US" dirty="0">
              <a:latin typeface="Proxima Nova Regular"/>
              <a:cs typeface="Proxima Nova Regular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Multi-line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26643" y="1259451"/>
            <a:ext cx="436113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dirty="0">
                <a:solidFill>
                  <a:schemeClr val="bg1"/>
                </a:solidFill>
                <a:latin typeface="Calibri"/>
                <a:cs typeface="Calibri"/>
              </a:rPr>
              <a:t>LINDSEY WINGATE | CUSTOMER SERVICE</a:t>
            </a:r>
          </a:p>
          <a:p>
            <a:r>
              <a:rPr lang="pt-BR" sz="700" b="1" dirty="0" smtClean="0">
                <a:solidFill>
                  <a:schemeClr val="bg1"/>
                </a:solidFill>
                <a:latin typeface="Calibri"/>
                <a:cs typeface="Calibri"/>
              </a:rPr>
              <a:t>IGLOBAL </a:t>
            </a:r>
            <a:r>
              <a:rPr lang="pt-BR" sz="700" b="1" dirty="0">
                <a:latin typeface="Calibri"/>
                <a:cs typeface="Calibri"/>
              </a:rPr>
              <a:t>STORES</a:t>
            </a:r>
          </a:p>
          <a:p>
            <a:r>
              <a:rPr lang="pt-BR" sz="700" dirty="0">
                <a:solidFill>
                  <a:schemeClr val="bg1"/>
                </a:solidFill>
                <a:latin typeface="Calibri"/>
                <a:cs typeface="Calibri"/>
              </a:rPr>
              <a:t>WWW.IGLOBALSTORES.COM</a:t>
            </a:r>
          </a:p>
          <a:p>
            <a:endParaRPr lang="pt-BR" sz="700" dirty="0">
              <a:solidFill>
                <a:schemeClr val="bg1"/>
              </a:solidFill>
              <a:latin typeface="Calibri"/>
              <a:cs typeface="Calibri"/>
            </a:endParaRPr>
          </a:p>
          <a:p>
            <a:r>
              <a:rPr lang="pt-BR" sz="700" dirty="0">
                <a:solidFill>
                  <a:schemeClr val="bg1"/>
                </a:solidFill>
                <a:latin typeface="Calibri"/>
                <a:cs typeface="Calibri"/>
              </a:rPr>
              <a:t>US CORPORATE +001 801.478.2506	DENMARK +45 78.77.21.68	NORWAY +47 219.83.842</a:t>
            </a:r>
          </a:p>
          <a:p>
            <a:r>
              <a:rPr lang="pt-BR" sz="700" dirty="0">
                <a:solidFill>
                  <a:schemeClr val="bg1"/>
                </a:solidFill>
                <a:latin typeface="Calibri"/>
                <a:cs typeface="Calibri"/>
              </a:rPr>
              <a:t>US &amp; CANADA +1 800.942.0721	FINLAND +358 94.241.7781	POLAND +48 22.206.21.15</a:t>
            </a:r>
          </a:p>
          <a:p>
            <a:r>
              <a:rPr lang="pt-BR" sz="700" dirty="0">
                <a:solidFill>
                  <a:schemeClr val="bg1"/>
                </a:solidFill>
                <a:latin typeface="Calibri"/>
                <a:cs typeface="Calibri"/>
              </a:rPr>
              <a:t>AUSTRALIA +61 29191.7482	MEXICO +52 814.1708368	SPAIN +34 91.080.7643</a:t>
            </a:r>
          </a:p>
          <a:p>
            <a:r>
              <a:rPr lang="pt-BR" sz="700" dirty="0">
                <a:solidFill>
                  <a:schemeClr val="bg1"/>
                </a:solidFill>
                <a:latin typeface="Calibri"/>
                <a:cs typeface="Calibri"/>
              </a:rPr>
              <a:t>ARGENTINA +54 11.5217.5987	NETHERLANDS +31 20.800.5090	SWEDEN +46 81.211.11.61</a:t>
            </a:r>
          </a:p>
          <a:p>
            <a:r>
              <a:rPr lang="pt-BR" sz="700" dirty="0">
                <a:solidFill>
                  <a:schemeClr val="bg1"/>
                </a:solidFill>
                <a:latin typeface="Calibri"/>
                <a:cs typeface="Calibri"/>
              </a:rPr>
              <a:t>BRAZIL +55 11.3042.1166	NEW ZEALAND +64 4.831.0724	UNITED KINGDOM +44 20.3468.8614</a:t>
            </a:r>
            <a:endParaRPr lang="en-US" sz="7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26643" y="4176481"/>
            <a:ext cx="367101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dirty="0">
                <a:solidFill>
                  <a:schemeClr val="bg1"/>
                </a:solidFill>
                <a:latin typeface="Calibri"/>
                <a:cs typeface="Calibri"/>
              </a:rPr>
              <a:t>LINDSEY WINGATE | CUSTOMER </a:t>
            </a:r>
            <a:r>
              <a:rPr lang="pt-BR" sz="700" dirty="0" smtClean="0">
                <a:solidFill>
                  <a:schemeClr val="bg1"/>
                </a:solidFill>
                <a:latin typeface="Calibri"/>
                <a:cs typeface="Calibri"/>
              </a:rPr>
              <a:t>SERVICE | </a:t>
            </a:r>
            <a:r>
              <a:rPr lang="pt-BR" sz="700" b="1" dirty="0" smtClean="0">
                <a:solidFill>
                  <a:schemeClr val="bg1"/>
                </a:solidFill>
                <a:latin typeface="Calibri"/>
                <a:cs typeface="Calibri"/>
              </a:rPr>
              <a:t>IGLOBAL </a:t>
            </a:r>
            <a:r>
              <a:rPr lang="pt-BR" sz="700" b="1" dirty="0" smtClean="0">
                <a:latin typeface="Calibri"/>
                <a:cs typeface="Calibri"/>
              </a:rPr>
              <a:t>STORES | </a:t>
            </a:r>
            <a:r>
              <a:rPr lang="pt-BR" sz="700" dirty="0" smtClean="0">
                <a:solidFill>
                  <a:schemeClr val="bg1"/>
                </a:solidFill>
                <a:latin typeface="Calibri"/>
                <a:cs typeface="Calibri"/>
              </a:rPr>
              <a:t>WWW.IGLOBALSTORES.COM</a:t>
            </a:r>
            <a:endParaRPr lang="pt-BR" sz="7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2658" y="3914871"/>
            <a:ext cx="3137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On Replies (if possible)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No Image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One Line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3223" y="766792"/>
            <a:ext cx="1467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Emails: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26643" y="3584755"/>
            <a:ext cx="1018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Replies: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653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iGlobal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Branding Style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250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85906" y="182403"/>
            <a:ext cx="3996033" cy="15800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Email </a:t>
            </a:r>
            <a:r>
              <a:rPr lang="en-US" sz="4000" dirty="0" smtClean="0"/>
              <a:t>Signature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(DEVELOPER - OPTIONAL)</a:t>
            </a:r>
            <a:br>
              <a:rPr lang="en-US" sz="2400" dirty="0" smtClean="0"/>
            </a:br>
            <a:endParaRPr lang="en-US" sz="1600" b="0" dirty="0"/>
          </a:p>
        </p:txBody>
      </p:sp>
      <p:sp>
        <p:nvSpPr>
          <p:cNvPr id="25" name="TextBox 24"/>
          <p:cNvSpPr txBox="1"/>
          <p:nvPr/>
        </p:nvSpPr>
        <p:spPr>
          <a:xfrm>
            <a:off x="917251" y="1659656"/>
            <a:ext cx="21210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JSON format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cs typeface="Proxima Nova Regular"/>
              </a:rPr>
              <a:t>Sans-Serif Font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14 </a:t>
            </a:r>
            <a:r>
              <a:rPr lang="en-US" dirty="0" err="1" smtClean="0">
                <a:latin typeface="Proxima Nova Regular"/>
                <a:cs typeface="Proxima Nova Regular"/>
              </a:rPr>
              <a:t>Pt</a:t>
            </a:r>
            <a:endParaRPr lang="en-US" dirty="0" smtClean="0">
              <a:latin typeface="Proxima Nova Regular"/>
              <a:cs typeface="Proxima Nova Regular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Medium Grey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Proxima Nova Regular"/>
                <a:cs typeface="Proxima Nova Regular"/>
              </a:rPr>
              <a:t>No Logo</a:t>
            </a:r>
            <a:endParaRPr lang="en-US" dirty="0">
              <a:latin typeface="Proxima Nova Regular"/>
              <a:cs typeface="Proxima Nova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26643" y="1259451"/>
            <a:ext cx="4361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{</a:t>
            </a:r>
          </a:p>
          <a:p>
            <a:r>
              <a:rPr lang="en-US" dirty="0">
                <a:solidFill>
                  <a:schemeClr val="bg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    "Judd </a:t>
            </a:r>
            <a:r>
              <a:rPr lang="en-US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Flamm</a:t>
            </a:r>
            <a:r>
              <a:rPr lang="en-US" dirty="0">
                <a:solidFill>
                  <a:schemeClr val="bg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": "Chief Architect",</a:t>
            </a:r>
          </a:p>
          <a:p>
            <a:r>
              <a:rPr lang="en-US" dirty="0">
                <a:solidFill>
                  <a:schemeClr val="bg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    "iGlobal Stores": "800.942.0721"</a:t>
            </a:r>
          </a:p>
          <a:p>
            <a:r>
              <a:rPr lang="en-US" dirty="0">
                <a:solidFill>
                  <a:schemeClr val="bg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3223" y="766792"/>
            <a:ext cx="1274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Emails: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19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cards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Branding Style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73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60022" y="789393"/>
            <a:ext cx="3026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Name in </a:t>
            </a:r>
            <a:r>
              <a:rPr lang="en-US" sz="800" dirty="0" err="1" smtClean="0">
                <a:solidFill>
                  <a:schemeClr val="bg1"/>
                </a:solidFill>
                <a:latin typeface="Proxima Nova Regular"/>
                <a:cs typeface="Proxima Nova Regular"/>
              </a:rPr>
              <a:t>Avenir</a:t>
            </a:r>
            <a:r>
              <a:rPr lang="en-US" sz="800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 Next Heavy 11pt</a:t>
            </a:r>
            <a:endParaRPr lang="en-US" sz="800" dirty="0">
              <a:solidFill>
                <a:schemeClr val="bg1"/>
              </a:solidFill>
              <a:latin typeface="Proxima Nova Regular"/>
              <a:cs typeface="Proxima Nova Regula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2580" y="278182"/>
            <a:ext cx="302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venir Next Regular"/>
                <a:cs typeface="Avenir Next Regular"/>
              </a:rPr>
              <a:t>Front of Card</a:t>
            </a:r>
            <a:endParaRPr lang="en-US" sz="1600" b="1" dirty="0">
              <a:solidFill>
                <a:schemeClr val="bg1"/>
              </a:solidFill>
              <a:latin typeface="Avenir Next Regular"/>
              <a:cs typeface="Avenir Next Regula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2580" y="509014"/>
            <a:ext cx="3026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Uppercase • iGlobal Green • All CMYK • All Vector</a:t>
            </a:r>
            <a:endParaRPr lang="en-US" sz="800" dirty="0">
              <a:solidFill>
                <a:schemeClr val="bg1"/>
              </a:solidFill>
              <a:latin typeface="Proxima Nova Regular"/>
              <a:cs typeface="Proxima Nova Regular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60022" y="960359"/>
            <a:ext cx="3026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Title or Role in </a:t>
            </a:r>
            <a:r>
              <a:rPr lang="en-US" sz="800" dirty="0" err="1" smtClean="0">
                <a:solidFill>
                  <a:schemeClr val="bg1"/>
                </a:solidFill>
                <a:latin typeface="Proxima Nova Regular"/>
                <a:cs typeface="Proxima Nova Regular"/>
              </a:rPr>
              <a:t>Proxima</a:t>
            </a:r>
            <a:r>
              <a:rPr lang="en-US" sz="800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 Nova Regular 8pt</a:t>
            </a:r>
            <a:endParaRPr lang="en-US" sz="800" dirty="0">
              <a:solidFill>
                <a:schemeClr val="bg1"/>
              </a:solidFill>
              <a:latin typeface="Proxima Nova Regular"/>
              <a:cs typeface="Proxima Nova Regula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0022" y="1125220"/>
            <a:ext cx="3026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Phone numbers, URL and email in </a:t>
            </a:r>
            <a:r>
              <a:rPr lang="en-US" sz="800" dirty="0" err="1" smtClean="0">
                <a:solidFill>
                  <a:schemeClr val="bg1"/>
                </a:solidFill>
                <a:latin typeface="Proxima Nova Regular"/>
                <a:cs typeface="Proxima Nova Regular"/>
              </a:rPr>
              <a:t>Proxima</a:t>
            </a:r>
            <a:r>
              <a:rPr lang="en-US" sz="800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 Nova Light 8pt</a:t>
            </a:r>
            <a:endParaRPr lang="en-US" sz="800" dirty="0">
              <a:solidFill>
                <a:schemeClr val="bg1"/>
              </a:solidFill>
              <a:latin typeface="Proxima Nova Regular"/>
              <a:cs typeface="Proxima Nova Regular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10354" y="1987082"/>
            <a:ext cx="27764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¼” Margin all around, both sides</a:t>
            </a:r>
            <a:endParaRPr lang="en-US" sz="800" dirty="0">
              <a:solidFill>
                <a:schemeClr val="bg1"/>
              </a:solidFill>
              <a:latin typeface="Proxima Nova Regular"/>
              <a:cs typeface="Proxima Nova Regular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3085" y="460357"/>
            <a:ext cx="3420551" cy="195460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3085" y="2472675"/>
            <a:ext cx="3420551" cy="195322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12580" y="2353403"/>
            <a:ext cx="302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venir Next Regular"/>
                <a:cs typeface="Avenir Next Regular"/>
              </a:rPr>
              <a:t>Back of Card</a:t>
            </a:r>
            <a:endParaRPr lang="en-US" sz="1600" b="1" dirty="0">
              <a:solidFill>
                <a:schemeClr val="bg1"/>
              </a:solidFill>
              <a:latin typeface="Avenir Next Regular"/>
              <a:cs typeface="Avenir Next Regular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2580" y="2584235"/>
            <a:ext cx="302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iGlobal Grey • All CMYK</a:t>
            </a:r>
            <a:r>
              <a:rPr lang="en-US" sz="800" dirty="0">
                <a:solidFill>
                  <a:schemeClr val="bg1"/>
                </a:solidFill>
                <a:latin typeface="Proxima Nova Regular"/>
                <a:cs typeface="Proxima Nova Regular"/>
              </a:rPr>
              <a:t> • All </a:t>
            </a:r>
            <a:r>
              <a:rPr lang="en-US" sz="800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Vector</a:t>
            </a:r>
          </a:p>
          <a:p>
            <a:pPr algn="ctr"/>
            <a:r>
              <a:rPr lang="en-US" sz="800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Fun facts must be approved by management</a:t>
            </a:r>
            <a:endParaRPr lang="en-US" sz="800" dirty="0">
              <a:solidFill>
                <a:schemeClr val="bg1"/>
              </a:solidFill>
              <a:latin typeface="Proxima Nova Regular"/>
              <a:cs typeface="Proxima Nova Regular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60022" y="1809087"/>
            <a:ext cx="3026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Horizontal Dark Logo with Shadow</a:t>
            </a:r>
            <a:endParaRPr lang="en-US" sz="800" dirty="0">
              <a:solidFill>
                <a:schemeClr val="bg1"/>
              </a:solidFill>
              <a:latin typeface="Proxima Nova Regular"/>
              <a:cs typeface="Proxima Nova Regular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60022" y="3402740"/>
            <a:ext cx="3026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Vertical Green Logo with Shadow</a:t>
            </a:r>
            <a:endParaRPr lang="en-US" sz="800" dirty="0">
              <a:solidFill>
                <a:schemeClr val="bg1"/>
              </a:solidFill>
              <a:latin typeface="Proxima Nova Regular"/>
              <a:cs typeface="Proxima Nova Regular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60022" y="3573706"/>
            <a:ext cx="3026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Fun Facts in Okuda 6pt</a:t>
            </a:r>
            <a:endParaRPr lang="en-US" sz="800" dirty="0">
              <a:solidFill>
                <a:schemeClr val="bg1"/>
              </a:solidFill>
              <a:latin typeface="Proxima Nova Regular"/>
              <a:cs typeface="Proxima Nova Regular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56946" y="3749869"/>
            <a:ext cx="3229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Proxima Nova Regular"/>
                <a:cs typeface="Proxima Nova Regular"/>
              </a:rPr>
              <a:t>Label in Regular, Answer in </a:t>
            </a:r>
            <a:r>
              <a:rPr lang="en-US" sz="800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Bold, Right Aligned, </a:t>
            </a:r>
            <a:r>
              <a:rPr lang="en-US" sz="800" dirty="0">
                <a:solidFill>
                  <a:schemeClr val="bg1"/>
                </a:solidFill>
                <a:latin typeface="Proxima Nova Regular"/>
                <a:cs typeface="Proxima Nova Regular"/>
              </a:rPr>
              <a:t>Wrap if </a:t>
            </a:r>
            <a:r>
              <a:rPr lang="en-US" sz="800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Necessary</a:t>
            </a:r>
            <a:endParaRPr lang="en-US" sz="800" dirty="0">
              <a:solidFill>
                <a:schemeClr val="bg1"/>
              </a:solidFill>
              <a:latin typeface="Proxima Nova Regular"/>
              <a:cs typeface="Proxima Nova Regular"/>
            </a:endParaRPr>
          </a:p>
        </p:txBody>
      </p:sp>
      <p:cxnSp>
        <p:nvCxnSpPr>
          <p:cNvPr id="24" name="Straight Connector 23"/>
          <p:cNvCxnSpPr>
            <a:stCxn id="9" idx="3"/>
          </p:cNvCxnSpPr>
          <p:nvPr/>
        </p:nvCxnSpPr>
        <p:spPr>
          <a:xfrm flipV="1">
            <a:off x="4786843" y="789393"/>
            <a:ext cx="634990" cy="10772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786843" y="950976"/>
            <a:ext cx="634990" cy="10772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86843" y="1232942"/>
            <a:ext cx="63499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86843" y="1916808"/>
            <a:ext cx="2417844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7204687" y="1340664"/>
            <a:ext cx="573933" cy="57614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786843" y="3510461"/>
            <a:ext cx="90974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006647" y="3789150"/>
            <a:ext cx="34191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786843" y="3789150"/>
            <a:ext cx="219804" cy="8548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1" idx="3"/>
          </p:cNvCxnSpPr>
          <p:nvPr/>
        </p:nvCxnSpPr>
        <p:spPr>
          <a:xfrm>
            <a:off x="4786843" y="3681428"/>
            <a:ext cx="219804" cy="10772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348565" y="4308156"/>
            <a:ext cx="137377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5348565" y="3789151"/>
            <a:ext cx="0" cy="51900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6722340" y="4176470"/>
            <a:ext cx="177064" cy="13168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501206" y="2076023"/>
            <a:ext cx="0" cy="78156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421833" y="2195960"/>
            <a:ext cx="63499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421833" y="2691957"/>
            <a:ext cx="63499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756314" y="2112199"/>
            <a:ext cx="634990" cy="1958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533723" y="2193408"/>
            <a:ext cx="3257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accent1"/>
                </a:solidFill>
                <a:latin typeface="Proxima Nova Regular"/>
                <a:cs typeface="Proxima Nova Regular"/>
              </a:rPr>
              <a:t>¼” </a:t>
            </a:r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28439" y="1968301"/>
            <a:ext cx="3257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accent1"/>
                </a:solidFill>
                <a:latin typeface="Proxima Nova Regular"/>
                <a:cs typeface="Proxima Nova Regular"/>
              </a:rPr>
              <a:t>¼” </a:t>
            </a:r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533723" y="2480966"/>
            <a:ext cx="3257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accent1"/>
                </a:solidFill>
                <a:latin typeface="Proxima Nova Regular"/>
                <a:cs typeface="Proxima Nova Regular"/>
              </a:rPr>
              <a:t>¼” </a:t>
            </a:r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40650" y="2696410"/>
            <a:ext cx="3257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accent1"/>
                </a:solidFill>
                <a:latin typeface="Proxima Nova Regular"/>
                <a:cs typeface="Proxima Nova Regular"/>
              </a:rPr>
              <a:t>¼” </a:t>
            </a:r>
            <a:endParaRPr lang="en-US" sz="800" dirty="0">
              <a:solidFill>
                <a:schemeClr val="accent1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6581909" y="3789151"/>
            <a:ext cx="0" cy="78156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807819" y="3789151"/>
            <a:ext cx="0" cy="78156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559475" y="3965313"/>
            <a:ext cx="3257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accent1"/>
                </a:solidFill>
                <a:latin typeface="Proxima Nova Regular"/>
                <a:cs typeface="Proxima Nova Regular"/>
              </a:rPr>
              <a:t>¼” </a:t>
            </a:r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60022" y="3926941"/>
            <a:ext cx="3026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Maintain ¼” Gap Between Logo and Text</a:t>
            </a:r>
            <a:endParaRPr lang="en-US" sz="800" dirty="0">
              <a:solidFill>
                <a:schemeClr val="bg1"/>
              </a:solidFill>
              <a:latin typeface="Proxima Nova Regular"/>
              <a:cs typeface="Proxima Nova Regular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4808212" y="4041678"/>
            <a:ext cx="31444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116550" y="4568068"/>
            <a:ext cx="137377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5116550" y="4049063"/>
            <a:ext cx="0" cy="51900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244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Letterhead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Branding Style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703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85" y="451840"/>
            <a:ext cx="2949066" cy="38040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4151853" y="1410474"/>
            <a:ext cx="4353341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Use the standard iGlobal 2014 Letterhead template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Calibri 10pt font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iGlobal Grey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Use iGlobal Branding Style Guide guidelines</a:t>
            </a:r>
            <a:endParaRPr lang="en-US" dirty="0">
              <a:solidFill>
                <a:schemeClr val="bg1"/>
              </a:solidFill>
              <a:latin typeface="Proxima Nova Regular"/>
              <a:cs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392439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857250"/>
          </a:xfrm>
        </p:spPr>
        <p:txBody>
          <a:bodyPr/>
          <a:lstStyle/>
          <a:p>
            <a:r>
              <a:rPr lang="en-US" dirty="0" smtClean="0"/>
              <a:t>We are iGlobal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4294967295"/>
          </p:nvPr>
        </p:nvSpPr>
        <p:spPr>
          <a:xfrm>
            <a:off x="1823816" y="2179638"/>
            <a:ext cx="5611741" cy="112553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We’re on a mission to open the world up to international eCommerce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601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906" y="1100134"/>
            <a:ext cx="3996033" cy="2361206"/>
          </a:xfrm>
        </p:spPr>
        <p:txBody>
          <a:bodyPr/>
          <a:lstStyle/>
          <a:p>
            <a:r>
              <a:rPr lang="en-US" dirty="0" smtClean="0"/>
              <a:t>Who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585383" y="1100134"/>
            <a:ext cx="4558617" cy="32782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8BIT WONDER Nominal"/>
                <a:cs typeface="8BIT WONDER Nominal"/>
              </a:rPr>
              <a:t>Nerdy-</a:t>
            </a:r>
            <a:r>
              <a:rPr lang="en-US" sz="2000" dirty="0" smtClean="0">
                <a:solidFill>
                  <a:schemeClr val="bg1"/>
                </a:solidFill>
                <a:latin typeface="8BIT WONDER Nominal"/>
                <a:cs typeface="8BIT WONDER Nominal"/>
              </a:rPr>
              <a:t>Cool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bg1"/>
                </a:solidFill>
                <a:latin typeface="8BIT WONDER Nominal"/>
                <a:cs typeface="8BIT WONDER Nominal"/>
              </a:rPr>
              <a:t>Problem </a:t>
            </a:r>
            <a:r>
              <a:rPr lang="en-US" sz="2000" dirty="0">
                <a:solidFill>
                  <a:schemeClr val="bg1"/>
                </a:solidFill>
                <a:latin typeface="8BIT WONDER Nominal"/>
                <a:cs typeface="8BIT WONDER Nominal"/>
              </a:rPr>
              <a:t>Solvers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8BIT WONDER Nominal"/>
                <a:cs typeface="8BIT WONDER Nominal"/>
              </a:rPr>
              <a:t>Open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8BIT WONDER Nominal"/>
                <a:cs typeface="8BIT WONDER Nominal"/>
              </a:rPr>
              <a:t>Pioneers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bg1"/>
                </a:solidFill>
                <a:latin typeface="8BIT WONDER Nominal"/>
                <a:cs typeface="8BIT WONDER Nominal"/>
              </a:rPr>
              <a:t>Hip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bg1"/>
                </a:solidFill>
                <a:latin typeface="8BIT WONDER Nominal"/>
                <a:cs typeface="8BIT WONDER Nominal"/>
              </a:rPr>
              <a:t>Experts</a:t>
            </a:r>
            <a:endParaRPr lang="en-US" sz="2000" dirty="0">
              <a:solidFill>
                <a:schemeClr val="bg1"/>
              </a:solidFill>
              <a:latin typeface="8BIT WONDER Nominal"/>
              <a:cs typeface="8BIT WONDER Nominal"/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bg1"/>
                </a:solidFill>
                <a:latin typeface="8BIT WONDER Nominal"/>
                <a:cs typeface="8BIT WONDER Nominal"/>
              </a:rPr>
              <a:t>Fast</a:t>
            </a:r>
            <a:endParaRPr lang="en-US" sz="2000" dirty="0">
              <a:solidFill>
                <a:schemeClr val="bg1"/>
              </a:solidFill>
              <a:latin typeface="8BIT WONDER Nominal"/>
              <a:cs typeface="8BIT WONDER Nominal"/>
            </a:endParaRPr>
          </a:p>
        </p:txBody>
      </p:sp>
    </p:spTree>
    <p:extLst>
      <p:ext uri="{BB962C8B-B14F-4D97-AF65-F5344CB8AC3E}">
        <p14:creationId xmlns:p14="http://schemas.microsoft.com/office/powerpoint/2010/main" val="2466334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ight-Half-Grey-Patter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49321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88" y="205978"/>
            <a:ext cx="4016824" cy="3862305"/>
          </a:xfrm>
        </p:spPr>
        <p:txBody>
          <a:bodyPr/>
          <a:lstStyle/>
          <a:p>
            <a:r>
              <a:rPr lang="en-US" dirty="0" smtClean="0"/>
              <a:t>What 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254" y="1200151"/>
            <a:ext cx="3584546" cy="33944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 smtClean="0">
                <a:solidFill>
                  <a:schemeClr val="tx1"/>
                </a:solidFill>
                <a:latin typeface="8BIT WONDER Nominal"/>
                <a:cs typeface="8BIT WONDER Nominal"/>
              </a:rPr>
              <a:t>Set Trends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tx1"/>
                </a:solidFill>
                <a:latin typeface="8BIT WONDER Nominal"/>
                <a:cs typeface="8BIT WONDER Nominal"/>
              </a:rPr>
              <a:t>Expose</a:t>
            </a:r>
            <a:endParaRPr lang="en-US" sz="2000" dirty="0">
              <a:solidFill>
                <a:schemeClr val="tx1"/>
              </a:solidFill>
              <a:latin typeface="8BIT WONDER Nominal"/>
              <a:cs typeface="8BIT WONDER Nominal"/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tx1"/>
                </a:solidFill>
                <a:latin typeface="8BIT WONDER Nominal"/>
                <a:cs typeface="8BIT WONDER Nominal"/>
              </a:rPr>
              <a:t>Set the pace</a:t>
            </a:r>
            <a:endParaRPr lang="en-US" sz="2000" dirty="0">
              <a:solidFill>
                <a:schemeClr val="tx1"/>
              </a:solidFill>
              <a:latin typeface="8BIT WONDER Nominal"/>
              <a:cs typeface="8BIT WONDER Nominal"/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tx1"/>
                </a:solidFill>
                <a:latin typeface="8BIT WONDER Nominal"/>
                <a:cs typeface="8BIT WONDER Nominal"/>
              </a:rPr>
              <a:t>Process</a:t>
            </a:r>
            <a:endParaRPr lang="en-US" sz="2000" dirty="0">
              <a:solidFill>
                <a:schemeClr val="tx1"/>
              </a:solidFill>
              <a:latin typeface="8BIT WONDER Nominal"/>
              <a:cs typeface="8BIT WONDER Nominal"/>
            </a:endParaRPr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8BIT WONDER Nominal"/>
                <a:cs typeface="8BIT WONDER Nominal"/>
              </a:rPr>
              <a:t>Enlighten</a:t>
            </a:r>
            <a:endParaRPr lang="en-US" sz="2000" b="1" dirty="0">
              <a:solidFill>
                <a:schemeClr val="tx1"/>
              </a:solidFill>
              <a:latin typeface="8BIT WONDER Nominal"/>
              <a:cs typeface="8BIT WONDER Nominal"/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tx1"/>
                </a:solidFill>
                <a:latin typeface="8BIT WONDER Nominal"/>
                <a:cs typeface="8BIT WONDER Nominal"/>
              </a:rPr>
              <a:t>Commerce</a:t>
            </a:r>
            <a:endParaRPr lang="en-US" sz="2000" dirty="0">
              <a:solidFill>
                <a:schemeClr val="tx1"/>
              </a:solidFill>
              <a:latin typeface="8BIT WONDER Nominal"/>
              <a:cs typeface="8BIT WONDER Nominal"/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tx1"/>
                </a:solidFill>
                <a:latin typeface="8BIT WONDER Nominal"/>
                <a:cs typeface="8BIT WONDER Nominal"/>
              </a:rPr>
              <a:t>Connect</a:t>
            </a:r>
            <a:endParaRPr lang="en-US" sz="2000" dirty="0">
              <a:solidFill>
                <a:schemeClr val="tx1"/>
              </a:solidFill>
              <a:latin typeface="8BIT WONDER Nominal"/>
              <a:cs typeface="8BIT WONDER Nominal"/>
            </a:endParaRPr>
          </a:p>
        </p:txBody>
      </p:sp>
    </p:spTree>
    <p:extLst>
      <p:ext uri="{BB962C8B-B14F-4D97-AF65-F5344CB8AC3E}">
        <p14:creationId xmlns:p14="http://schemas.microsoft.com/office/powerpoint/2010/main" val="1711648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906" y="1100134"/>
            <a:ext cx="3996033" cy="2361206"/>
          </a:xfrm>
        </p:spPr>
        <p:txBody>
          <a:bodyPr/>
          <a:lstStyle/>
          <a:p>
            <a:r>
              <a:rPr lang="en-US" dirty="0" smtClean="0"/>
              <a:t>Why We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585383" y="1100134"/>
            <a:ext cx="4558617" cy="32782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 smtClean="0">
                <a:solidFill>
                  <a:schemeClr val="bg1"/>
                </a:solidFill>
                <a:latin typeface="8BIT WONDER Nominal"/>
                <a:cs typeface="8BIT WONDER Nominal"/>
              </a:rPr>
              <a:t>We connect the world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8BIT WONDER Nominal"/>
              <a:cs typeface="8BIT WONDER Nominal"/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bg1"/>
                </a:solidFill>
                <a:latin typeface="8BIT WONDER Nominal"/>
                <a:cs typeface="8BIT WONDER Nominal"/>
              </a:rPr>
              <a:t>We give Merchants control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8BIT WONDER Nominal"/>
              <a:cs typeface="8BIT WONDER Nominal"/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bg1"/>
                </a:solidFill>
                <a:latin typeface="8BIT WONDER Nominal"/>
                <a:cs typeface="8BIT WONDER Nominal"/>
              </a:rPr>
              <a:t>We build</a:t>
            </a:r>
          </a:p>
          <a:p>
            <a:pPr marL="0" indent="0" algn="ctr">
              <a:buNone/>
            </a:pPr>
            <a:r>
              <a:rPr lang="en-US" sz="1200" dirty="0" smtClean="0">
                <a:solidFill>
                  <a:schemeClr val="bg1"/>
                </a:solidFill>
                <a:latin typeface="8BIT WONDER Nominal"/>
                <a:cs typeface="8BIT WONDER Nominal"/>
              </a:rPr>
              <a:t>Businesses</a:t>
            </a:r>
          </a:p>
          <a:p>
            <a:pPr marL="0" indent="0" algn="ctr">
              <a:buNone/>
            </a:pPr>
            <a:r>
              <a:rPr lang="en-US" sz="1200" dirty="0" smtClean="0">
                <a:solidFill>
                  <a:schemeClr val="bg1"/>
                </a:solidFill>
                <a:latin typeface="8BIT WONDER Nominal"/>
                <a:cs typeface="8BIT WONDER Nominal"/>
              </a:rPr>
              <a:t> Relationships</a:t>
            </a:r>
          </a:p>
          <a:p>
            <a:pPr marL="0" indent="0" algn="ctr">
              <a:buNone/>
            </a:pPr>
            <a:r>
              <a:rPr lang="en-US" sz="1200" dirty="0" smtClean="0">
                <a:solidFill>
                  <a:schemeClr val="bg1"/>
                </a:solidFill>
                <a:latin typeface="8BIT WONDER Nominal"/>
                <a:cs typeface="8BIT WONDER Nominal"/>
              </a:rPr>
              <a:t>Unity</a:t>
            </a:r>
            <a:endParaRPr lang="en-US" sz="1200" dirty="0">
              <a:solidFill>
                <a:schemeClr val="bg1"/>
              </a:solidFill>
              <a:latin typeface="8BIT WONDER Nominal"/>
              <a:cs typeface="8BIT WONDER Nominal"/>
            </a:endParaRPr>
          </a:p>
        </p:txBody>
      </p:sp>
    </p:spTree>
    <p:extLst>
      <p:ext uri="{BB962C8B-B14F-4D97-AF65-F5344CB8AC3E}">
        <p14:creationId xmlns:p14="http://schemas.microsoft.com/office/powerpoint/2010/main" val="4113438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Identity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Branding Style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3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9903" y="1221032"/>
            <a:ext cx="724357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Proxima Nova Regular"/>
                <a:cs typeface="Proxima Nova Regular"/>
              </a:rPr>
              <a:t>Our brand is how we’re perceived by others.</a:t>
            </a:r>
          </a:p>
          <a:p>
            <a:pPr algn="ctr"/>
            <a:r>
              <a:rPr lang="en-US" dirty="0" smtClean="0">
                <a:latin typeface="Proxima Nova Regular"/>
                <a:cs typeface="Proxima Nova Regular"/>
              </a:rPr>
              <a:t>But… we help to set that perception.</a:t>
            </a:r>
          </a:p>
        </p:txBody>
      </p:sp>
    </p:spTree>
    <p:extLst>
      <p:ext uri="{BB962C8B-B14F-4D97-AF65-F5344CB8AC3E}">
        <p14:creationId xmlns:p14="http://schemas.microsoft.com/office/powerpoint/2010/main" val="344498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Global2014">
  <a:themeElements>
    <a:clrScheme name="iGlobal 2014">
      <a:dk1>
        <a:srgbClr val="414C50"/>
      </a:dk1>
      <a:lt1>
        <a:srgbClr val="88D500"/>
      </a:lt1>
      <a:dk2>
        <a:srgbClr val="88D500"/>
      </a:dk2>
      <a:lt2>
        <a:srgbClr val="EBEBEA"/>
      </a:lt2>
      <a:accent1>
        <a:srgbClr val="F16260"/>
      </a:accent1>
      <a:accent2>
        <a:srgbClr val="FEBB12"/>
      </a:accent2>
      <a:accent3>
        <a:srgbClr val="5FC5BD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iGlobal2014.potx</Template>
  <TotalTime>2402</TotalTime>
  <Words>807</Words>
  <Application>Microsoft Macintosh PowerPoint</Application>
  <PresentationFormat>On-screen Show (16:9)</PresentationFormat>
  <Paragraphs>233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iGlobal2014</vt:lpstr>
      <vt:lpstr>Branding Style Guide</vt:lpstr>
      <vt:lpstr>Contents</vt:lpstr>
      <vt:lpstr>About iGlobal</vt:lpstr>
      <vt:lpstr>We are iGlobal</vt:lpstr>
      <vt:lpstr>Who We Are</vt:lpstr>
      <vt:lpstr>What We Do</vt:lpstr>
      <vt:lpstr>Why We Matter</vt:lpstr>
      <vt:lpstr>Brand Identity</vt:lpstr>
      <vt:lpstr>PowerPoint Presentation</vt:lpstr>
      <vt:lpstr>PowerPoint Presentation</vt:lpstr>
      <vt:lpstr>PowerPoint Presentation</vt:lpstr>
      <vt:lpstr>PowerPoint Presentation</vt:lpstr>
      <vt:lpstr>Tone and Voice</vt:lpstr>
      <vt:lpstr>PowerPoint Presentation</vt:lpstr>
      <vt:lpstr>PowerPoint Presentation</vt:lpstr>
      <vt:lpstr>PowerPoint Presentation</vt:lpstr>
      <vt:lpstr>Logo</vt:lpstr>
      <vt:lpstr>Dark Background</vt:lpstr>
      <vt:lpstr>Dark Background,  with shadows</vt:lpstr>
      <vt:lpstr>PowerPoint Presentation</vt:lpstr>
      <vt:lpstr>Colors</vt:lpstr>
      <vt:lpstr>Colors</vt:lpstr>
      <vt:lpstr>Typefaces</vt:lpstr>
      <vt:lpstr>PowerPoint Presentation</vt:lpstr>
      <vt:lpstr>Powerpoint Templates</vt:lpstr>
      <vt:lpstr>iGlobal 2014 Theme</vt:lpstr>
      <vt:lpstr>Email Signatures</vt:lpstr>
      <vt:lpstr>Email Signature (GENERAL) </vt:lpstr>
      <vt:lpstr>Email Signature (CUSTOMER SERVICE) </vt:lpstr>
      <vt:lpstr>Email Signature (DEVELOPER - OPTIONAL) </vt:lpstr>
      <vt:lpstr>Business cards</vt:lpstr>
      <vt:lpstr>PowerPoint Presentation</vt:lpstr>
      <vt:lpstr>Letterhead</vt:lpstr>
      <vt:lpstr>PowerPoint Presentation</vt:lpstr>
    </vt:vector>
  </TitlesOfParts>
  <Company>iGlobal Exports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Nils Rasmusson</dc:creator>
  <cp:lastModifiedBy>Nils Rasmusson</cp:lastModifiedBy>
  <cp:revision>63</cp:revision>
  <cp:lastPrinted>2013-12-12T23:33:17Z</cp:lastPrinted>
  <dcterms:created xsi:type="dcterms:W3CDTF">2013-12-09T15:03:44Z</dcterms:created>
  <dcterms:modified xsi:type="dcterms:W3CDTF">2013-12-12T23:37:10Z</dcterms:modified>
</cp:coreProperties>
</file>